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4" r:id="rId4"/>
    <p:sldId id="275" r:id="rId5"/>
    <p:sldId id="258" r:id="rId6"/>
    <p:sldId id="265" r:id="rId7"/>
    <p:sldId id="277" r:id="rId8"/>
    <p:sldId id="259" r:id="rId9"/>
    <p:sldId id="260" r:id="rId10"/>
    <p:sldId id="266" r:id="rId11"/>
    <p:sldId id="262" r:id="rId12"/>
    <p:sldId id="264" r:id="rId13"/>
    <p:sldId id="271" r:id="rId14"/>
    <p:sldId id="267" r:id="rId15"/>
    <p:sldId id="268" r:id="rId16"/>
    <p:sldId id="270" r:id="rId17"/>
    <p:sldId id="269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689"/>
    <a:srgbClr val="052F61"/>
    <a:srgbClr val="3F5541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503" autoAdjust="0"/>
    <p:restoredTop sz="94660"/>
  </p:normalViewPr>
  <p:slideViewPr>
    <p:cSldViewPr snapToGrid="0">
      <p:cViewPr varScale="1">
        <p:scale>
          <a:sx n="91" d="100"/>
          <a:sy n="91" d="100"/>
        </p:scale>
        <p:origin x="-7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CF5C7E-5477-4B01-A4D6-893C72F88A33}" type="doc">
      <dgm:prSet loTypeId="urn:microsoft.com/office/officeart/2005/8/layout/hierarchy4" loCatId="hierarchy" qsTypeId="urn:microsoft.com/office/officeart/2005/8/quickstyle/3d2" qsCatId="3D" csTypeId="urn:microsoft.com/office/officeart/2005/8/colors/accent1_2#5" csCatId="accent1" phldr="1"/>
      <dgm:spPr/>
      <dgm:t>
        <a:bodyPr/>
        <a:lstStyle/>
        <a:p>
          <a:endParaRPr lang="fr-FR"/>
        </a:p>
      </dgm:t>
    </dgm:pt>
    <dgm:pt modelId="{C887A49A-244B-46EE-A931-27264237019A}">
      <dgm:prSet custT="1"/>
      <dgm:spPr>
        <a:xfrm>
          <a:off x="3457877" y="129140"/>
          <a:ext cx="3060202" cy="1425354"/>
        </a:xfrm>
      </dgm:spPr>
      <dgm:t>
        <a:bodyPr/>
        <a:lstStyle/>
        <a:p>
          <a:pPr rtl="0"/>
          <a:r>
            <a:rPr lang="ar-DZ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القدرة الاجمالية</a:t>
          </a:r>
          <a:r>
            <a:rPr lang="fr-FR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rtl="0"/>
          <a:r>
            <a:rPr lang="ar-DZ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ميغا واط</a:t>
          </a:r>
          <a:r>
            <a:rPr lang="fr-FR" sz="20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22 000</a:t>
          </a:r>
          <a:endParaRPr lang="fr-FR" sz="20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41FD3E-9594-4104-ABAA-AEAEB71A72D5}" type="parTrans" cxnId="{0B89641C-BFCE-46F0-8FB9-61A7F1E324BD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F1CD45F4-5A93-4FFC-AEE4-578CE0B92914}" type="sibTrans" cxnId="{0B89641C-BFCE-46F0-8FB9-61A7F1E324BD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AD09D8FB-0CCB-45D6-A991-128900B73107}">
      <dgm:prSet custT="1"/>
      <dgm:spPr>
        <a:xfrm>
          <a:off x="143451" y="2074233"/>
          <a:ext cx="1666678" cy="802022"/>
        </a:xfrm>
      </dgm:spPr>
      <dgm:t>
        <a:bodyPr/>
        <a:lstStyle/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r>
            <a:rPr lang="ar-DZ" sz="1800" dirty="0" smtClean="0">
              <a:latin typeface="Calibri"/>
              <a:ea typeface="+mn-ea"/>
              <a:cs typeface="+mn-cs"/>
            </a:rPr>
            <a:t>الطاقة الشمسية </a:t>
          </a:r>
          <a:r>
            <a:rPr lang="fr-FR" sz="1800" dirty="0" smtClean="0">
              <a:latin typeface="Calibri"/>
              <a:ea typeface="+mn-ea"/>
              <a:cs typeface="+mn-cs"/>
            </a:rPr>
            <a:t>  </a:t>
          </a:r>
        </a:p>
        <a:p>
          <a:pPr rtl="0">
            <a:spcAft>
              <a:spcPct val="35000"/>
            </a:spcAft>
          </a:pPr>
          <a:r>
            <a:rPr lang="ar-DZ" sz="1800" b="1" dirty="0" smtClean="0">
              <a:latin typeface="Calibri"/>
              <a:ea typeface="+mn-ea"/>
              <a:cs typeface="+mn-cs"/>
            </a:rPr>
            <a:t> </a:t>
          </a:r>
          <a:r>
            <a:rPr lang="ar-DZ" sz="1800" b="0" dirty="0" smtClean="0">
              <a:latin typeface="Calibri"/>
              <a:ea typeface="+mn-ea"/>
              <a:cs typeface="+mn-cs"/>
            </a:rPr>
            <a:t>ميغا واط</a:t>
          </a:r>
          <a:r>
            <a:rPr lang="fr-FR" sz="1800" b="0" dirty="0" smtClean="0">
              <a:latin typeface="Calibri"/>
              <a:ea typeface="+mn-ea"/>
              <a:cs typeface="+mn-cs"/>
            </a:rPr>
            <a:t>13 575</a:t>
          </a:r>
          <a:endParaRPr lang="fr-FR" sz="1800" b="0" dirty="0">
            <a:latin typeface="Calibri"/>
            <a:ea typeface="+mn-ea"/>
            <a:cs typeface="+mn-cs"/>
          </a:endParaRPr>
        </a:p>
      </dgm:t>
    </dgm:pt>
    <dgm:pt modelId="{5759A47E-CB35-4E19-959F-773B4B1F6142}" type="parTrans" cxnId="{09D12974-A89F-43B5-99C9-8EB8A2CFDE5A}">
      <dgm:prSet/>
      <dgm:spPr>
        <a:xfrm>
          <a:off x="836454" y="1421175"/>
          <a:ext cx="4011187" cy="519738"/>
        </a:xfrm>
        <a:custGeom>
          <a:avLst/>
          <a:gdLst/>
          <a:ahLst/>
          <a:cxnLst/>
          <a:rect l="0" t="0" r="0" b="0"/>
          <a:pathLst>
            <a:path>
              <a:moveTo>
                <a:pt x="4011187" y="0"/>
              </a:moveTo>
              <a:lnTo>
                <a:pt x="4011187" y="402733"/>
              </a:lnTo>
              <a:lnTo>
                <a:pt x="0" y="402733"/>
              </a:lnTo>
              <a:lnTo>
                <a:pt x="0" y="519738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C141F762-ED5C-4C06-8AB3-1E68A0A16F3D}" type="sibTrans" cxnId="{09D12974-A89F-43B5-99C9-8EB8A2CFDE5A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AEEB60C5-1623-429C-B9D2-0980E9B6F7AB}">
      <dgm:prSet custT="1"/>
      <dgm:spPr>
        <a:xfrm>
          <a:off x="2090803" y="2074233"/>
          <a:ext cx="1263027" cy="802022"/>
        </a:xfrm>
      </dgm:spPr>
      <dgm:t>
        <a:bodyPr/>
        <a:lstStyle/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r>
            <a:rPr lang="ar-DZ" sz="1800" dirty="0" smtClean="0">
              <a:latin typeface="Calibri"/>
              <a:ea typeface="+mn-ea"/>
              <a:cs typeface="+mn-cs"/>
            </a:rPr>
            <a:t>الطاقة الرياح </a:t>
          </a:r>
          <a:r>
            <a:rPr lang="fr-FR" sz="1800" dirty="0" smtClean="0">
              <a:latin typeface="Calibri"/>
              <a:ea typeface="+mn-ea"/>
              <a:cs typeface="+mn-cs"/>
            </a:rPr>
            <a:t> </a:t>
          </a:r>
        </a:p>
        <a:p>
          <a:pPr rtl="0">
            <a:spcAft>
              <a:spcPts val="0"/>
            </a:spcAft>
          </a:pPr>
          <a:r>
            <a:rPr lang="ar-DZ" sz="1800" b="0" dirty="0" smtClean="0">
              <a:latin typeface="Calibri"/>
              <a:ea typeface="+mn-ea"/>
              <a:cs typeface="+mn-cs"/>
            </a:rPr>
            <a:t>ميغا واط</a:t>
          </a:r>
          <a:r>
            <a:rPr lang="fr-FR" sz="1800" b="0" dirty="0" smtClean="0">
              <a:latin typeface="Calibri"/>
              <a:ea typeface="+mn-ea"/>
              <a:cs typeface="+mn-cs"/>
            </a:rPr>
            <a:t> 5 010</a:t>
          </a:r>
          <a:endParaRPr lang="fr-FR" sz="1800" b="0" dirty="0">
            <a:latin typeface="Calibri"/>
            <a:ea typeface="+mn-ea"/>
            <a:cs typeface="+mn-cs"/>
          </a:endParaRPr>
        </a:p>
      </dgm:t>
    </dgm:pt>
    <dgm:pt modelId="{1A4D6071-287D-434A-B6C9-D5687D209E6A}" type="parTrans" cxnId="{B1FED675-E1B1-497A-9C0B-6562E5868136}">
      <dgm:prSet/>
      <dgm:spPr>
        <a:xfrm>
          <a:off x="2581980" y="1421175"/>
          <a:ext cx="2265661" cy="519738"/>
        </a:xfrm>
        <a:custGeom>
          <a:avLst/>
          <a:gdLst/>
          <a:ahLst/>
          <a:cxnLst/>
          <a:rect l="0" t="0" r="0" b="0"/>
          <a:pathLst>
            <a:path>
              <a:moveTo>
                <a:pt x="2265661" y="0"/>
              </a:moveTo>
              <a:lnTo>
                <a:pt x="2265661" y="402733"/>
              </a:lnTo>
              <a:lnTo>
                <a:pt x="0" y="402733"/>
              </a:lnTo>
              <a:lnTo>
                <a:pt x="0" y="519738"/>
              </a:lnTo>
            </a:path>
          </a:pathLst>
        </a:custGeom>
      </dgm:spPr>
      <dgm:t>
        <a:bodyPr/>
        <a:lstStyle/>
        <a:p>
          <a:endParaRPr lang="fr-FR" sz="1800">
            <a:latin typeface="+mn-lt"/>
          </a:endParaRPr>
        </a:p>
      </dgm:t>
    </dgm:pt>
    <dgm:pt modelId="{9624A3B0-070F-4D6C-BE4E-500BFF19A7E1}" type="sibTrans" cxnId="{B1FED675-E1B1-497A-9C0B-6562E5868136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FC369FC7-D115-4FB2-B81A-C220019A1C71}">
      <dgm:prSet custT="1"/>
      <dgm:spPr>
        <a:xfrm>
          <a:off x="3634503" y="2074233"/>
          <a:ext cx="1263027" cy="802022"/>
        </a:xfrm>
      </dgm:spPr>
      <dgm:t>
        <a:bodyPr/>
        <a:lstStyle/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r>
            <a:rPr lang="ar-DZ" sz="1800" dirty="0" smtClean="0">
              <a:latin typeface="Calibri"/>
              <a:ea typeface="+mn-ea"/>
              <a:cs typeface="+mn-cs"/>
            </a:rPr>
            <a:t>طاقة شمسية مركزة</a:t>
          </a:r>
        </a:p>
        <a:p>
          <a:pPr rtl="0">
            <a:spcAft>
              <a:spcPts val="0"/>
            </a:spcAft>
          </a:pPr>
          <a:r>
            <a:rPr lang="ar-DZ" sz="1800" b="1" dirty="0" smtClean="0">
              <a:latin typeface="Calibri"/>
              <a:ea typeface="+mn-ea"/>
              <a:cs typeface="+mn-cs"/>
            </a:rPr>
            <a:t> </a:t>
          </a:r>
          <a:r>
            <a:rPr lang="ar-DZ" sz="1800" b="0" dirty="0" smtClean="0">
              <a:latin typeface="Calibri"/>
              <a:ea typeface="+mn-ea"/>
              <a:cs typeface="+mn-cs"/>
            </a:rPr>
            <a:t>ميغا واط</a:t>
          </a:r>
          <a:r>
            <a:rPr lang="fr-FR" sz="1800" b="0" dirty="0" smtClean="0">
              <a:latin typeface="Calibri"/>
              <a:ea typeface="+mn-ea"/>
              <a:cs typeface="+mn-cs"/>
            </a:rPr>
            <a:t>2 000</a:t>
          </a:r>
          <a:endParaRPr lang="fr-FR" sz="1800" b="0" dirty="0">
            <a:latin typeface="Calibri"/>
            <a:ea typeface="+mn-ea"/>
            <a:cs typeface="+mn-cs"/>
          </a:endParaRPr>
        </a:p>
      </dgm:t>
    </dgm:pt>
    <dgm:pt modelId="{BF605AD5-E110-4948-AF8B-DCD313E36C22}" type="parTrans" cxnId="{C2875BDA-3D1E-47C0-9EC5-9A64BF7B9205}">
      <dgm:prSet/>
      <dgm:spPr>
        <a:xfrm>
          <a:off x="4125681" y="1421175"/>
          <a:ext cx="721960" cy="519738"/>
        </a:xfrm>
        <a:custGeom>
          <a:avLst/>
          <a:gdLst/>
          <a:ahLst/>
          <a:cxnLst/>
          <a:rect l="0" t="0" r="0" b="0"/>
          <a:pathLst>
            <a:path>
              <a:moveTo>
                <a:pt x="721960" y="0"/>
              </a:moveTo>
              <a:lnTo>
                <a:pt x="721960" y="402733"/>
              </a:lnTo>
              <a:lnTo>
                <a:pt x="0" y="402733"/>
              </a:lnTo>
              <a:lnTo>
                <a:pt x="0" y="519738"/>
              </a:lnTo>
            </a:path>
          </a:pathLst>
        </a:custGeom>
      </dgm:spPr>
      <dgm:t>
        <a:bodyPr/>
        <a:lstStyle/>
        <a:p>
          <a:endParaRPr lang="fr-FR" sz="1800">
            <a:latin typeface="+mn-lt"/>
          </a:endParaRPr>
        </a:p>
      </dgm:t>
    </dgm:pt>
    <dgm:pt modelId="{4CBA6029-1309-4C82-AFB0-800E145DAF7E}" type="sibTrans" cxnId="{C2875BDA-3D1E-47C0-9EC5-9A64BF7B9205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7238CE73-C361-4128-AB80-B0FADDACAA78}">
      <dgm:prSet custT="1"/>
      <dgm:spPr>
        <a:xfrm>
          <a:off x="5178204" y="2074233"/>
          <a:ext cx="1263027" cy="802022"/>
        </a:xfrm>
      </dgm:spPr>
      <dgm:t>
        <a:bodyPr/>
        <a:lstStyle/>
        <a:p>
          <a:pPr rtl="0">
            <a:spcAft>
              <a:spcPts val="0"/>
            </a:spcAft>
          </a:pPr>
          <a:endParaRPr kumimoji="0" lang="ar-DZ" sz="1800" b="0" i="0" u="none" strike="noStrike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kumimoji="0" lang="ar-DZ" sz="1800" b="0" i="0" u="none" strike="noStrike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kumimoji="0" lang="ar-DZ" sz="1800" b="0" i="0" u="none" strike="noStrike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kumimoji="0" lang="ar-DZ" sz="1800" b="0" i="0" u="none" strike="noStrike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kumimoji="0" lang="ar-DZ" sz="1800" b="0" i="0" u="none" strike="noStrike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kumimoji="0" lang="ar-DZ" sz="1800" b="0" i="0" u="none" strike="noStrike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kumimoji="0" lang="ar-DZ" sz="1800" b="0" i="0" u="none" strike="noStrike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r>
            <a:rPr kumimoji="0" lang="ar-DZ" sz="1800" b="0" i="0" u="none" strike="noStrike" cap="none" spc="0" normalizeH="0" baseline="0" noProof="0" dirty="0" smtClean="0">
              <a:ln/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طاقة</a:t>
          </a:r>
          <a:r>
            <a:rPr kumimoji="0" lang="ar-DZ" sz="1800" b="0" i="0" u="none" strike="noStrike" cap="none" spc="0" normalizeH="0" noProof="0" dirty="0" smtClean="0">
              <a:ln/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حيوية </a:t>
          </a:r>
          <a:r>
            <a:rPr lang="fr-FR" sz="1800" dirty="0" smtClean="0">
              <a:latin typeface="Calibri"/>
              <a:ea typeface="+mn-ea"/>
              <a:cs typeface="+mn-cs"/>
            </a:rPr>
            <a:t>  </a:t>
          </a:r>
          <a:endParaRPr lang="ar-DZ" sz="1800" dirty="0" smtClean="0">
            <a:latin typeface="Calibri"/>
            <a:ea typeface="+mn-ea"/>
            <a:cs typeface="+mn-cs"/>
          </a:endParaRPr>
        </a:p>
        <a:p>
          <a:pPr rtl="0">
            <a:spcAft>
              <a:spcPts val="0"/>
            </a:spcAft>
          </a:pPr>
          <a:r>
            <a:rPr lang="ar-DZ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ميغا واط</a:t>
          </a:r>
          <a:r>
            <a:rPr lang="fr-FR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1 000</a:t>
          </a:r>
          <a:endParaRPr lang="fr-FR" sz="18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72F386-64A1-45F0-9724-F173BF0EAB33}" type="parTrans" cxnId="{44B7CB0E-23BB-4029-8B3B-1D2CDC2F4FB5}">
      <dgm:prSet/>
      <dgm:spPr>
        <a:xfrm>
          <a:off x="4847642" y="1421175"/>
          <a:ext cx="821739" cy="51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33"/>
              </a:lnTo>
              <a:lnTo>
                <a:pt x="821739" y="402733"/>
              </a:lnTo>
              <a:lnTo>
                <a:pt x="821739" y="519738"/>
              </a:lnTo>
            </a:path>
          </a:pathLst>
        </a:custGeom>
      </dgm:spPr>
      <dgm:t>
        <a:bodyPr/>
        <a:lstStyle/>
        <a:p>
          <a:endParaRPr lang="fr-FR" sz="1800">
            <a:latin typeface="+mn-lt"/>
          </a:endParaRPr>
        </a:p>
      </dgm:t>
    </dgm:pt>
    <dgm:pt modelId="{A4C9CAC3-EB40-4747-A53E-D00A2A9E3BE9}" type="sibTrans" cxnId="{44B7CB0E-23BB-4029-8B3B-1D2CDC2F4FB5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3EE9E55E-AA71-494C-9E13-B9FA18010AD3}">
      <dgm:prSet custT="1"/>
      <dgm:spPr>
        <a:xfrm>
          <a:off x="6721904" y="2074233"/>
          <a:ext cx="1482680" cy="802022"/>
        </a:xfrm>
      </dgm:spPr>
      <dgm:t>
        <a:bodyPr/>
        <a:lstStyle/>
        <a:p>
          <a:pPr rtl="0">
            <a:spcAft>
              <a:spcPts val="0"/>
            </a:spcAft>
          </a:pP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r>
            <a:rPr lang="ar-DZ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توليد مشترك </a:t>
          </a:r>
          <a:r>
            <a:rPr lang="fr-FR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ar-DZ" sz="1800" b="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r>
            <a:rPr lang="ar-DZ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ميغا واط</a:t>
          </a:r>
          <a:r>
            <a:rPr lang="fr-FR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400</a:t>
          </a:r>
          <a:endParaRPr lang="fr-FR" sz="18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00D24D-5031-4A03-946C-9DB2F00C468D}" type="parTrans" cxnId="{39A76C94-4F6A-4C88-9CEB-B342C5161D7E}">
      <dgm:prSet/>
      <dgm:spPr>
        <a:xfrm>
          <a:off x="4847642" y="1421175"/>
          <a:ext cx="2475266" cy="51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33"/>
              </a:lnTo>
              <a:lnTo>
                <a:pt x="2475266" y="402733"/>
              </a:lnTo>
              <a:lnTo>
                <a:pt x="2475266" y="519738"/>
              </a:lnTo>
            </a:path>
          </a:pathLst>
        </a:custGeom>
      </dgm:spPr>
      <dgm:t>
        <a:bodyPr/>
        <a:lstStyle/>
        <a:p>
          <a:endParaRPr lang="fr-FR" sz="1800">
            <a:latin typeface="+mn-lt"/>
          </a:endParaRPr>
        </a:p>
      </dgm:t>
    </dgm:pt>
    <dgm:pt modelId="{D1D8CF71-7880-4B7D-B08A-B42F5450B885}" type="sibTrans" cxnId="{39A76C94-4F6A-4C88-9CEB-B342C5161D7E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02B04C25-8F73-4D2E-9227-723F040D719A}">
      <dgm:prSet custT="1"/>
      <dgm:spPr>
        <a:xfrm>
          <a:off x="8485258" y="2074233"/>
          <a:ext cx="1439396" cy="802022"/>
        </a:xfrm>
      </dgm:spPr>
      <dgm:t>
        <a:bodyPr/>
        <a:lstStyle/>
        <a:p>
          <a:pPr rtl="0">
            <a:spcAft>
              <a:spcPts val="0"/>
            </a:spcAft>
          </a:pPr>
          <a:endParaRPr lang="ar-DZ" sz="1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endParaRPr lang="ar-DZ" sz="18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rtl="0">
            <a:spcAft>
              <a:spcPts val="0"/>
            </a:spcAft>
          </a:pPr>
          <a:r>
            <a:rPr lang="ar-DZ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طاقة حرارية أرضية</a:t>
          </a:r>
        </a:p>
        <a:p>
          <a:pPr rtl="0">
            <a:spcAft>
              <a:spcPct val="35000"/>
            </a:spcAft>
          </a:pPr>
          <a:r>
            <a:rPr lang="ar-DZ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ميغا واط</a:t>
          </a:r>
          <a:r>
            <a:rPr lang="fr-FR" sz="18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15</a:t>
          </a:r>
          <a:endParaRPr lang="fr-FR" sz="1800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3885E3-A4D8-462F-9E90-153D6F139FFF}" type="parTrans" cxnId="{8F42674D-81C0-4CBB-B6DD-96ACD5A27A66}">
      <dgm:prSet/>
      <dgm:spPr>
        <a:xfrm>
          <a:off x="4847642" y="1421175"/>
          <a:ext cx="4216978" cy="5197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33"/>
              </a:lnTo>
              <a:lnTo>
                <a:pt x="4216978" y="402733"/>
              </a:lnTo>
              <a:lnTo>
                <a:pt x="4216978" y="519738"/>
              </a:lnTo>
            </a:path>
          </a:pathLst>
        </a:custGeom>
      </dgm:spPr>
      <dgm:t>
        <a:bodyPr/>
        <a:lstStyle/>
        <a:p>
          <a:endParaRPr lang="fr-FR" sz="1800">
            <a:latin typeface="+mn-lt"/>
          </a:endParaRPr>
        </a:p>
      </dgm:t>
    </dgm:pt>
    <dgm:pt modelId="{7041955A-2467-46DC-9988-9FC313A8A66D}" type="sibTrans" cxnId="{8F42674D-81C0-4CBB-B6DD-96ACD5A27A66}">
      <dgm:prSet/>
      <dgm:spPr/>
      <dgm:t>
        <a:bodyPr/>
        <a:lstStyle/>
        <a:p>
          <a:endParaRPr lang="fr-FR" sz="1800">
            <a:latin typeface="+mn-lt"/>
          </a:endParaRPr>
        </a:p>
      </dgm:t>
    </dgm:pt>
    <dgm:pt modelId="{CD98AE8D-C2CD-4B56-8121-78819029FBCB}" type="pres">
      <dgm:prSet presAssocID="{8CCF5C7E-5477-4B01-A4D6-893C72F88A3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EA8FC9A6-4001-484E-9470-511A81D7E0CB}" type="pres">
      <dgm:prSet presAssocID="{C887A49A-244B-46EE-A931-27264237019A}" presName="vertOne" presStyleCnt="0"/>
      <dgm:spPr/>
      <dgm:t>
        <a:bodyPr/>
        <a:lstStyle/>
        <a:p>
          <a:endParaRPr lang="fr-FR"/>
        </a:p>
      </dgm:t>
    </dgm:pt>
    <dgm:pt modelId="{2C927BA8-72F7-41C6-B231-B12F5FE3AA0D}" type="pres">
      <dgm:prSet presAssocID="{C887A49A-244B-46EE-A931-27264237019A}" presName="txOne" presStyleLbl="node0" presStyleIdx="0" presStyleCnt="1" custScaleY="44019" custLinFactNeighborX="211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53846183-2E19-4CBC-AED8-6AB32924F330}" type="pres">
      <dgm:prSet presAssocID="{C887A49A-244B-46EE-A931-27264237019A}" presName="parTransOne" presStyleCnt="0"/>
      <dgm:spPr/>
      <dgm:t>
        <a:bodyPr/>
        <a:lstStyle/>
        <a:p>
          <a:endParaRPr lang="fr-FR"/>
        </a:p>
      </dgm:t>
    </dgm:pt>
    <dgm:pt modelId="{FB4E5319-F104-42C3-9C40-1BD6407925D5}" type="pres">
      <dgm:prSet presAssocID="{C887A49A-244B-46EE-A931-27264237019A}" presName="horzOne" presStyleCnt="0"/>
      <dgm:spPr/>
      <dgm:t>
        <a:bodyPr/>
        <a:lstStyle/>
        <a:p>
          <a:endParaRPr lang="fr-FR"/>
        </a:p>
      </dgm:t>
    </dgm:pt>
    <dgm:pt modelId="{BDF1F5D4-B95D-4880-8EE1-A2E800CA259C}" type="pres">
      <dgm:prSet presAssocID="{AD09D8FB-0CCB-45D6-A991-128900B73107}" presName="vertTwo" presStyleCnt="0"/>
      <dgm:spPr/>
      <dgm:t>
        <a:bodyPr/>
        <a:lstStyle/>
        <a:p>
          <a:endParaRPr lang="fr-FR"/>
        </a:p>
      </dgm:t>
    </dgm:pt>
    <dgm:pt modelId="{4A2DC886-930C-4309-8F7C-472A7EF251B8}" type="pres">
      <dgm:prSet presAssocID="{AD09D8FB-0CCB-45D6-A991-128900B73107}" presName="txTwo" presStyleLbl="node2" presStyleIdx="0" presStyleCnt="6" custAng="0" custScaleX="113849" custScaleY="11737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12959AF-F3E8-4EB2-BDC5-459A62C256C6}" type="pres">
      <dgm:prSet presAssocID="{AD09D8FB-0CCB-45D6-A991-128900B73107}" presName="horzTwo" presStyleCnt="0"/>
      <dgm:spPr/>
      <dgm:t>
        <a:bodyPr/>
        <a:lstStyle/>
        <a:p>
          <a:endParaRPr lang="fr-FR"/>
        </a:p>
      </dgm:t>
    </dgm:pt>
    <dgm:pt modelId="{EB354C2C-CF45-4863-9B2E-37CDD18609F6}" type="pres">
      <dgm:prSet presAssocID="{C141F762-ED5C-4C06-8AB3-1E68A0A16F3D}" presName="sibSpaceTwo" presStyleCnt="0"/>
      <dgm:spPr/>
      <dgm:t>
        <a:bodyPr/>
        <a:lstStyle/>
        <a:p>
          <a:endParaRPr lang="fr-FR"/>
        </a:p>
      </dgm:t>
    </dgm:pt>
    <dgm:pt modelId="{07ED3110-B2F5-41FD-A008-3D2B3B8278E0}" type="pres">
      <dgm:prSet presAssocID="{AEEB60C5-1623-429C-B9D2-0980E9B6F7AB}" presName="vertTwo" presStyleCnt="0"/>
      <dgm:spPr/>
      <dgm:t>
        <a:bodyPr/>
        <a:lstStyle/>
        <a:p>
          <a:endParaRPr lang="fr-FR"/>
        </a:p>
      </dgm:t>
    </dgm:pt>
    <dgm:pt modelId="{50476DE7-7934-479A-A105-F9C6CCFD16B1}" type="pres">
      <dgm:prSet presAssocID="{AEEB60C5-1623-429C-B9D2-0980E9B6F7AB}" presName="txTwo" presStyleLbl="node2" presStyleIdx="1" presStyleCnt="6" custScaleY="115798" custLinFactNeighborX="834" custLinFactNeighborY="159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9239490B-DD23-4305-90DD-614368A59515}" type="pres">
      <dgm:prSet presAssocID="{AEEB60C5-1623-429C-B9D2-0980E9B6F7AB}" presName="horzTwo" presStyleCnt="0"/>
      <dgm:spPr/>
      <dgm:t>
        <a:bodyPr/>
        <a:lstStyle/>
        <a:p>
          <a:endParaRPr lang="fr-FR"/>
        </a:p>
      </dgm:t>
    </dgm:pt>
    <dgm:pt modelId="{EFD04362-CE83-4E26-A2E6-0870829B76F1}" type="pres">
      <dgm:prSet presAssocID="{9624A3B0-070F-4D6C-BE4E-500BFF19A7E1}" presName="sibSpaceTwo" presStyleCnt="0"/>
      <dgm:spPr/>
      <dgm:t>
        <a:bodyPr/>
        <a:lstStyle/>
        <a:p>
          <a:endParaRPr lang="fr-FR"/>
        </a:p>
      </dgm:t>
    </dgm:pt>
    <dgm:pt modelId="{8DE9B976-22F1-4F27-8025-A31C8B5A0BB3}" type="pres">
      <dgm:prSet presAssocID="{FC369FC7-D115-4FB2-B81A-C220019A1C71}" presName="vertTwo" presStyleCnt="0"/>
      <dgm:spPr/>
      <dgm:t>
        <a:bodyPr/>
        <a:lstStyle/>
        <a:p>
          <a:endParaRPr lang="fr-FR"/>
        </a:p>
      </dgm:t>
    </dgm:pt>
    <dgm:pt modelId="{F989C3E1-70B3-4961-B131-3CC0BD081064}" type="pres">
      <dgm:prSet presAssocID="{FC369FC7-D115-4FB2-B81A-C220019A1C71}" presName="txTwo" presStyleLbl="node2" presStyleIdx="2" presStyleCnt="6" custScaleY="117117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508572C6-1E28-4E82-890C-C3637F09D802}" type="pres">
      <dgm:prSet presAssocID="{FC369FC7-D115-4FB2-B81A-C220019A1C71}" presName="horzTwo" presStyleCnt="0"/>
      <dgm:spPr/>
      <dgm:t>
        <a:bodyPr/>
        <a:lstStyle/>
        <a:p>
          <a:endParaRPr lang="fr-FR"/>
        </a:p>
      </dgm:t>
    </dgm:pt>
    <dgm:pt modelId="{4592DC19-27C7-4C7E-84BF-9ECF0371F3E6}" type="pres">
      <dgm:prSet presAssocID="{4CBA6029-1309-4C82-AFB0-800E145DAF7E}" presName="sibSpaceTwo" presStyleCnt="0"/>
      <dgm:spPr/>
      <dgm:t>
        <a:bodyPr/>
        <a:lstStyle/>
        <a:p>
          <a:endParaRPr lang="fr-FR"/>
        </a:p>
      </dgm:t>
    </dgm:pt>
    <dgm:pt modelId="{1CE46B35-C681-452E-9E10-0F5E0FF89A66}" type="pres">
      <dgm:prSet presAssocID="{7238CE73-C361-4128-AB80-B0FADDACAA78}" presName="vertTwo" presStyleCnt="0"/>
      <dgm:spPr/>
      <dgm:t>
        <a:bodyPr/>
        <a:lstStyle/>
        <a:p>
          <a:endParaRPr lang="fr-FR"/>
        </a:p>
      </dgm:t>
    </dgm:pt>
    <dgm:pt modelId="{D3E6D04C-CF1C-4804-8D8E-F93A31B7F8A9}" type="pres">
      <dgm:prSet presAssocID="{7238CE73-C361-4128-AB80-B0FADDACAA78}" presName="txTwo" presStyleLbl="node2" presStyleIdx="3" presStyleCnt="6" custScaleX="103263" custScaleY="11837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F6B3643E-5CC3-4ACA-B332-854F8F9B4CDC}" type="pres">
      <dgm:prSet presAssocID="{7238CE73-C361-4128-AB80-B0FADDACAA78}" presName="horzTwo" presStyleCnt="0"/>
      <dgm:spPr/>
      <dgm:t>
        <a:bodyPr/>
        <a:lstStyle/>
        <a:p>
          <a:endParaRPr lang="fr-FR"/>
        </a:p>
      </dgm:t>
    </dgm:pt>
    <dgm:pt modelId="{15FF0FED-EA40-40B8-9A99-2FB1E5844DBF}" type="pres">
      <dgm:prSet presAssocID="{A4C9CAC3-EB40-4747-A53E-D00A2A9E3BE9}" presName="sibSpaceTwo" presStyleCnt="0"/>
      <dgm:spPr/>
      <dgm:t>
        <a:bodyPr/>
        <a:lstStyle/>
        <a:p>
          <a:endParaRPr lang="fr-FR"/>
        </a:p>
      </dgm:t>
    </dgm:pt>
    <dgm:pt modelId="{6448BE96-8B34-4F51-BDBA-95B6C3693B4C}" type="pres">
      <dgm:prSet presAssocID="{3EE9E55E-AA71-494C-9E13-B9FA18010AD3}" presName="vertTwo" presStyleCnt="0"/>
      <dgm:spPr/>
      <dgm:t>
        <a:bodyPr/>
        <a:lstStyle/>
        <a:p>
          <a:endParaRPr lang="fr-FR"/>
        </a:p>
      </dgm:t>
    </dgm:pt>
    <dgm:pt modelId="{8F00099B-9E2A-4ADA-BAD6-4EAD3298CDF5}" type="pres">
      <dgm:prSet presAssocID="{3EE9E55E-AA71-494C-9E13-B9FA18010AD3}" presName="txTwo" presStyleLbl="node2" presStyleIdx="4" presStyleCnt="6" custScaleY="11818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4F3E3FA-91A7-401A-8206-C0DEDE4B3E8B}" type="pres">
      <dgm:prSet presAssocID="{3EE9E55E-AA71-494C-9E13-B9FA18010AD3}" presName="horzTwo" presStyleCnt="0"/>
      <dgm:spPr/>
      <dgm:t>
        <a:bodyPr/>
        <a:lstStyle/>
        <a:p>
          <a:endParaRPr lang="fr-FR"/>
        </a:p>
      </dgm:t>
    </dgm:pt>
    <dgm:pt modelId="{F84D6C62-6E65-41F9-979D-3C840EC4CA81}" type="pres">
      <dgm:prSet presAssocID="{D1D8CF71-7880-4B7D-B08A-B42F5450B885}" presName="sibSpaceTwo" presStyleCnt="0"/>
      <dgm:spPr/>
      <dgm:t>
        <a:bodyPr/>
        <a:lstStyle/>
        <a:p>
          <a:endParaRPr lang="fr-FR"/>
        </a:p>
      </dgm:t>
    </dgm:pt>
    <dgm:pt modelId="{4362126C-C566-49DB-9762-FB646D055633}" type="pres">
      <dgm:prSet presAssocID="{02B04C25-8F73-4D2E-9227-723F040D719A}" presName="vertTwo" presStyleCnt="0"/>
      <dgm:spPr/>
      <dgm:t>
        <a:bodyPr/>
        <a:lstStyle/>
        <a:p>
          <a:endParaRPr lang="fr-FR"/>
        </a:p>
      </dgm:t>
    </dgm:pt>
    <dgm:pt modelId="{FB1302D1-A769-456B-9A89-D69DBA2A1F87}" type="pres">
      <dgm:prSet presAssocID="{02B04C25-8F73-4D2E-9227-723F040D719A}" presName="txTwo" presStyleLbl="node2" presStyleIdx="5" presStyleCnt="6" custScaleY="11664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C02CBCAE-0C75-4AF4-8031-F498EFC90530}" type="pres">
      <dgm:prSet presAssocID="{02B04C25-8F73-4D2E-9227-723F040D719A}" presName="horzTwo" presStyleCnt="0"/>
      <dgm:spPr/>
      <dgm:t>
        <a:bodyPr/>
        <a:lstStyle/>
        <a:p>
          <a:endParaRPr lang="fr-FR"/>
        </a:p>
      </dgm:t>
    </dgm:pt>
  </dgm:ptLst>
  <dgm:cxnLst>
    <dgm:cxn modelId="{0A38367E-3FF9-4BC1-9767-A8BEA6CF9190}" type="presOf" srcId="{02B04C25-8F73-4D2E-9227-723F040D719A}" destId="{FB1302D1-A769-456B-9A89-D69DBA2A1F87}" srcOrd="0" destOrd="0" presId="urn:microsoft.com/office/officeart/2005/8/layout/hierarchy4"/>
    <dgm:cxn modelId="{44B7CB0E-23BB-4029-8B3B-1D2CDC2F4FB5}" srcId="{C887A49A-244B-46EE-A931-27264237019A}" destId="{7238CE73-C361-4128-AB80-B0FADDACAA78}" srcOrd="3" destOrd="0" parTransId="{4072F386-64A1-45F0-9724-F173BF0EAB33}" sibTransId="{A4C9CAC3-EB40-4747-A53E-D00A2A9E3BE9}"/>
    <dgm:cxn modelId="{B735ACAA-DEE6-4EE6-BB3B-890A9E41DAA2}" type="presOf" srcId="{3EE9E55E-AA71-494C-9E13-B9FA18010AD3}" destId="{8F00099B-9E2A-4ADA-BAD6-4EAD3298CDF5}" srcOrd="0" destOrd="0" presId="urn:microsoft.com/office/officeart/2005/8/layout/hierarchy4"/>
    <dgm:cxn modelId="{39A76C94-4F6A-4C88-9CEB-B342C5161D7E}" srcId="{C887A49A-244B-46EE-A931-27264237019A}" destId="{3EE9E55E-AA71-494C-9E13-B9FA18010AD3}" srcOrd="4" destOrd="0" parTransId="{0400D24D-5031-4A03-946C-9DB2F00C468D}" sibTransId="{D1D8CF71-7880-4B7D-B08A-B42F5450B885}"/>
    <dgm:cxn modelId="{09D12974-A89F-43B5-99C9-8EB8A2CFDE5A}" srcId="{C887A49A-244B-46EE-A931-27264237019A}" destId="{AD09D8FB-0CCB-45D6-A991-128900B73107}" srcOrd="0" destOrd="0" parTransId="{5759A47E-CB35-4E19-959F-773B4B1F6142}" sibTransId="{C141F762-ED5C-4C06-8AB3-1E68A0A16F3D}"/>
    <dgm:cxn modelId="{891828DE-7B55-4535-A9FC-8A1299D9FB3D}" type="presOf" srcId="{FC369FC7-D115-4FB2-B81A-C220019A1C71}" destId="{F989C3E1-70B3-4961-B131-3CC0BD081064}" srcOrd="0" destOrd="0" presId="urn:microsoft.com/office/officeart/2005/8/layout/hierarchy4"/>
    <dgm:cxn modelId="{A2FF8D9F-8931-47E9-A497-6B5C95A39C02}" type="presOf" srcId="{C887A49A-244B-46EE-A931-27264237019A}" destId="{2C927BA8-72F7-41C6-B231-B12F5FE3AA0D}" srcOrd="0" destOrd="0" presId="urn:microsoft.com/office/officeart/2005/8/layout/hierarchy4"/>
    <dgm:cxn modelId="{8F42674D-81C0-4CBB-B6DD-96ACD5A27A66}" srcId="{C887A49A-244B-46EE-A931-27264237019A}" destId="{02B04C25-8F73-4D2E-9227-723F040D719A}" srcOrd="5" destOrd="0" parTransId="{993885E3-A4D8-462F-9E90-153D6F139FFF}" sibTransId="{7041955A-2467-46DC-9988-9FC313A8A66D}"/>
    <dgm:cxn modelId="{B68190BD-CA2E-4992-922C-83C11E466998}" type="presOf" srcId="{AD09D8FB-0CCB-45D6-A991-128900B73107}" destId="{4A2DC886-930C-4309-8F7C-472A7EF251B8}" srcOrd="0" destOrd="0" presId="urn:microsoft.com/office/officeart/2005/8/layout/hierarchy4"/>
    <dgm:cxn modelId="{B1FED675-E1B1-497A-9C0B-6562E5868136}" srcId="{C887A49A-244B-46EE-A931-27264237019A}" destId="{AEEB60C5-1623-429C-B9D2-0980E9B6F7AB}" srcOrd="1" destOrd="0" parTransId="{1A4D6071-287D-434A-B6C9-D5687D209E6A}" sibTransId="{9624A3B0-070F-4D6C-BE4E-500BFF19A7E1}"/>
    <dgm:cxn modelId="{5286F8CB-135C-4F9D-B5E0-612B1A301D77}" type="presOf" srcId="{8CCF5C7E-5477-4B01-A4D6-893C72F88A33}" destId="{CD98AE8D-C2CD-4B56-8121-78819029FBCB}" srcOrd="0" destOrd="0" presId="urn:microsoft.com/office/officeart/2005/8/layout/hierarchy4"/>
    <dgm:cxn modelId="{0B89641C-BFCE-46F0-8FB9-61A7F1E324BD}" srcId="{8CCF5C7E-5477-4B01-A4D6-893C72F88A33}" destId="{C887A49A-244B-46EE-A931-27264237019A}" srcOrd="0" destOrd="0" parTransId="{3F41FD3E-9594-4104-ABAA-AEAEB71A72D5}" sibTransId="{F1CD45F4-5A93-4FFC-AEE4-578CE0B92914}"/>
    <dgm:cxn modelId="{E4FE1163-323E-4F19-A08B-917B2CE11142}" type="presOf" srcId="{7238CE73-C361-4128-AB80-B0FADDACAA78}" destId="{D3E6D04C-CF1C-4804-8D8E-F93A31B7F8A9}" srcOrd="0" destOrd="0" presId="urn:microsoft.com/office/officeart/2005/8/layout/hierarchy4"/>
    <dgm:cxn modelId="{22079139-20DA-4CB1-8D8C-6499DB3FF98A}" type="presOf" srcId="{AEEB60C5-1623-429C-B9D2-0980E9B6F7AB}" destId="{50476DE7-7934-479A-A105-F9C6CCFD16B1}" srcOrd="0" destOrd="0" presId="urn:microsoft.com/office/officeart/2005/8/layout/hierarchy4"/>
    <dgm:cxn modelId="{C2875BDA-3D1E-47C0-9EC5-9A64BF7B9205}" srcId="{C887A49A-244B-46EE-A931-27264237019A}" destId="{FC369FC7-D115-4FB2-B81A-C220019A1C71}" srcOrd="2" destOrd="0" parTransId="{BF605AD5-E110-4948-AF8B-DCD313E36C22}" sibTransId="{4CBA6029-1309-4C82-AFB0-800E145DAF7E}"/>
    <dgm:cxn modelId="{C33C6243-1AB7-46D4-9192-61212527F7DE}" type="presParOf" srcId="{CD98AE8D-C2CD-4B56-8121-78819029FBCB}" destId="{EA8FC9A6-4001-484E-9470-511A81D7E0CB}" srcOrd="0" destOrd="0" presId="urn:microsoft.com/office/officeart/2005/8/layout/hierarchy4"/>
    <dgm:cxn modelId="{85943FF7-C01E-43C1-A033-3146679BB9A9}" type="presParOf" srcId="{EA8FC9A6-4001-484E-9470-511A81D7E0CB}" destId="{2C927BA8-72F7-41C6-B231-B12F5FE3AA0D}" srcOrd="0" destOrd="0" presId="urn:microsoft.com/office/officeart/2005/8/layout/hierarchy4"/>
    <dgm:cxn modelId="{0CD6D83B-E39E-419A-9FE4-855DF5EB7C5F}" type="presParOf" srcId="{EA8FC9A6-4001-484E-9470-511A81D7E0CB}" destId="{53846183-2E19-4CBC-AED8-6AB32924F330}" srcOrd="1" destOrd="0" presId="urn:microsoft.com/office/officeart/2005/8/layout/hierarchy4"/>
    <dgm:cxn modelId="{729DBFB3-6EE0-4F7F-B814-BEADFFEAA3EA}" type="presParOf" srcId="{EA8FC9A6-4001-484E-9470-511A81D7E0CB}" destId="{FB4E5319-F104-42C3-9C40-1BD6407925D5}" srcOrd="2" destOrd="0" presId="urn:microsoft.com/office/officeart/2005/8/layout/hierarchy4"/>
    <dgm:cxn modelId="{14C4AAB1-6636-450B-89B2-2C36EFC469B5}" type="presParOf" srcId="{FB4E5319-F104-42C3-9C40-1BD6407925D5}" destId="{BDF1F5D4-B95D-4880-8EE1-A2E800CA259C}" srcOrd="0" destOrd="0" presId="urn:microsoft.com/office/officeart/2005/8/layout/hierarchy4"/>
    <dgm:cxn modelId="{994D039F-BBA7-4B5F-86AD-98DF84472C87}" type="presParOf" srcId="{BDF1F5D4-B95D-4880-8EE1-A2E800CA259C}" destId="{4A2DC886-930C-4309-8F7C-472A7EF251B8}" srcOrd="0" destOrd="0" presId="urn:microsoft.com/office/officeart/2005/8/layout/hierarchy4"/>
    <dgm:cxn modelId="{D0A5DA31-0D47-4DD4-9A87-6934DA61BB4E}" type="presParOf" srcId="{BDF1F5D4-B95D-4880-8EE1-A2E800CA259C}" destId="{412959AF-F3E8-4EB2-BDC5-459A62C256C6}" srcOrd="1" destOrd="0" presId="urn:microsoft.com/office/officeart/2005/8/layout/hierarchy4"/>
    <dgm:cxn modelId="{C6CD7EE2-BB5B-41BB-9A5C-10645059EEB0}" type="presParOf" srcId="{FB4E5319-F104-42C3-9C40-1BD6407925D5}" destId="{EB354C2C-CF45-4863-9B2E-37CDD18609F6}" srcOrd="1" destOrd="0" presId="urn:microsoft.com/office/officeart/2005/8/layout/hierarchy4"/>
    <dgm:cxn modelId="{19E2F965-8943-4B4F-A243-41750E6B270C}" type="presParOf" srcId="{FB4E5319-F104-42C3-9C40-1BD6407925D5}" destId="{07ED3110-B2F5-41FD-A008-3D2B3B8278E0}" srcOrd="2" destOrd="0" presId="urn:microsoft.com/office/officeart/2005/8/layout/hierarchy4"/>
    <dgm:cxn modelId="{5C97D8E4-FD20-45B7-BFDE-A7DC4DC2F790}" type="presParOf" srcId="{07ED3110-B2F5-41FD-A008-3D2B3B8278E0}" destId="{50476DE7-7934-479A-A105-F9C6CCFD16B1}" srcOrd="0" destOrd="0" presId="urn:microsoft.com/office/officeart/2005/8/layout/hierarchy4"/>
    <dgm:cxn modelId="{A1500BAA-3A1F-4EAE-9386-6C8A48B27FE9}" type="presParOf" srcId="{07ED3110-B2F5-41FD-A008-3D2B3B8278E0}" destId="{9239490B-DD23-4305-90DD-614368A59515}" srcOrd="1" destOrd="0" presId="urn:microsoft.com/office/officeart/2005/8/layout/hierarchy4"/>
    <dgm:cxn modelId="{392C5A0B-898F-4067-BC35-756499C1530E}" type="presParOf" srcId="{FB4E5319-F104-42C3-9C40-1BD6407925D5}" destId="{EFD04362-CE83-4E26-A2E6-0870829B76F1}" srcOrd="3" destOrd="0" presId="urn:microsoft.com/office/officeart/2005/8/layout/hierarchy4"/>
    <dgm:cxn modelId="{D931E1AB-0538-4999-AE47-9C9D678CAA82}" type="presParOf" srcId="{FB4E5319-F104-42C3-9C40-1BD6407925D5}" destId="{8DE9B976-22F1-4F27-8025-A31C8B5A0BB3}" srcOrd="4" destOrd="0" presId="urn:microsoft.com/office/officeart/2005/8/layout/hierarchy4"/>
    <dgm:cxn modelId="{776688EE-F4D9-4BCF-B232-3698174FADBF}" type="presParOf" srcId="{8DE9B976-22F1-4F27-8025-A31C8B5A0BB3}" destId="{F989C3E1-70B3-4961-B131-3CC0BD081064}" srcOrd="0" destOrd="0" presId="urn:microsoft.com/office/officeart/2005/8/layout/hierarchy4"/>
    <dgm:cxn modelId="{88C03293-FA1C-40EE-A4CD-7B794A01FD32}" type="presParOf" srcId="{8DE9B976-22F1-4F27-8025-A31C8B5A0BB3}" destId="{508572C6-1E28-4E82-890C-C3637F09D802}" srcOrd="1" destOrd="0" presId="urn:microsoft.com/office/officeart/2005/8/layout/hierarchy4"/>
    <dgm:cxn modelId="{8846607D-6EB5-440B-A10A-DC2693CCD531}" type="presParOf" srcId="{FB4E5319-F104-42C3-9C40-1BD6407925D5}" destId="{4592DC19-27C7-4C7E-84BF-9ECF0371F3E6}" srcOrd="5" destOrd="0" presId="urn:microsoft.com/office/officeart/2005/8/layout/hierarchy4"/>
    <dgm:cxn modelId="{37CCE652-CAC3-4774-85BF-C3CBAD932B50}" type="presParOf" srcId="{FB4E5319-F104-42C3-9C40-1BD6407925D5}" destId="{1CE46B35-C681-452E-9E10-0F5E0FF89A66}" srcOrd="6" destOrd="0" presId="urn:microsoft.com/office/officeart/2005/8/layout/hierarchy4"/>
    <dgm:cxn modelId="{21C89BA7-3705-44B3-BC35-6DDD48C17727}" type="presParOf" srcId="{1CE46B35-C681-452E-9E10-0F5E0FF89A66}" destId="{D3E6D04C-CF1C-4804-8D8E-F93A31B7F8A9}" srcOrd="0" destOrd="0" presId="urn:microsoft.com/office/officeart/2005/8/layout/hierarchy4"/>
    <dgm:cxn modelId="{DB90500C-3C73-4166-A586-36F1C8DCCF7A}" type="presParOf" srcId="{1CE46B35-C681-452E-9E10-0F5E0FF89A66}" destId="{F6B3643E-5CC3-4ACA-B332-854F8F9B4CDC}" srcOrd="1" destOrd="0" presId="urn:microsoft.com/office/officeart/2005/8/layout/hierarchy4"/>
    <dgm:cxn modelId="{8E175774-E6F3-495C-B630-EB04142F59DF}" type="presParOf" srcId="{FB4E5319-F104-42C3-9C40-1BD6407925D5}" destId="{15FF0FED-EA40-40B8-9A99-2FB1E5844DBF}" srcOrd="7" destOrd="0" presId="urn:microsoft.com/office/officeart/2005/8/layout/hierarchy4"/>
    <dgm:cxn modelId="{35E59725-9D18-494B-AE1B-3074B1046356}" type="presParOf" srcId="{FB4E5319-F104-42C3-9C40-1BD6407925D5}" destId="{6448BE96-8B34-4F51-BDBA-95B6C3693B4C}" srcOrd="8" destOrd="0" presId="urn:microsoft.com/office/officeart/2005/8/layout/hierarchy4"/>
    <dgm:cxn modelId="{6ABFF830-5467-41AC-B1E6-EB36DBBE74E2}" type="presParOf" srcId="{6448BE96-8B34-4F51-BDBA-95B6C3693B4C}" destId="{8F00099B-9E2A-4ADA-BAD6-4EAD3298CDF5}" srcOrd="0" destOrd="0" presId="urn:microsoft.com/office/officeart/2005/8/layout/hierarchy4"/>
    <dgm:cxn modelId="{FBE18EAC-2AC3-4922-906E-17AC7BD02606}" type="presParOf" srcId="{6448BE96-8B34-4F51-BDBA-95B6C3693B4C}" destId="{B4F3E3FA-91A7-401A-8206-C0DEDE4B3E8B}" srcOrd="1" destOrd="0" presId="urn:microsoft.com/office/officeart/2005/8/layout/hierarchy4"/>
    <dgm:cxn modelId="{CEF26AA4-F700-4944-9539-417D5427B1C4}" type="presParOf" srcId="{FB4E5319-F104-42C3-9C40-1BD6407925D5}" destId="{F84D6C62-6E65-41F9-979D-3C840EC4CA81}" srcOrd="9" destOrd="0" presId="urn:microsoft.com/office/officeart/2005/8/layout/hierarchy4"/>
    <dgm:cxn modelId="{A8BF6552-24CF-4B1D-89F9-BB24E39A1E8E}" type="presParOf" srcId="{FB4E5319-F104-42C3-9C40-1BD6407925D5}" destId="{4362126C-C566-49DB-9762-FB646D055633}" srcOrd="10" destOrd="0" presId="urn:microsoft.com/office/officeart/2005/8/layout/hierarchy4"/>
    <dgm:cxn modelId="{D47D6739-0AF8-4753-963F-1DF76A594C25}" type="presParOf" srcId="{4362126C-C566-49DB-9762-FB646D055633}" destId="{FB1302D1-A769-456B-9A89-D69DBA2A1F87}" srcOrd="0" destOrd="0" presId="urn:microsoft.com/office/officeart/2005/8/layout/hierarchy4"/>
    <dgm:cxn modelId="{86E18C25-CDF8-4CC5-9708-B20F621A2608}" type="presParOf" srcId="{4362126C-C566-49DB-9762-FB646D055633}" destId="{C02CBCAE-0C75-4AF4-8031-F498EFC90530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27BA8-72F7-41C6-B231-B12F5FE3AA0D}">
      <dsp:nvSpPr>
        <dsp:cNvPr id="0" name=""/>
        <dsp:cNvSpPr/>
      </dsp:nvSpPr>
      <dsp:spPr>
        <a:xfrm>
          <a:off x="7433" y="2753"/>
          <a:ext cx="10439146" cy="1072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القدرة الاجمالية</a:t>
          </a:r>
          <a:r>
            <a:rPr lang="fr-FR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ميغا واط</a:t>
          </a:r>
          <a:r>
            <a:rPr lang="fr-FR" sz="20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22 000</a:t>
          </a:r>
          <a:endParaRPr lang="fr-FR" sz="20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842" y="34162"/>
        <a:ext cx="10376328" cy="1009561"/>
      </dsp:txXfrm>
    </dsp:sp>
    <dsp:sp modelId="{4A2DC886-930C-4309-8F7C-472A7EF251B8}">
      <dsp:nvSpPr>
        <dsp:cNvPr id="0" name=""/>
        <dsp:cNvSpPr/>
      </dsp:nvSpPr>
      <dsp:spPr>
        <a:xfrm>
          <a:off x="13906" y="1407056"/>
          <a:ext cx="1799642" cy="2859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kern="1200" dirty="0" smtClean="0">
              <a:latin typeface="Calibri"/>
              <a:ea typeface="+mn-ea"/>
              <a:cs typeface="+mn-cs"/>
            </a:rPr>
            <a:t>الطاقة الشمسية </a:t>
          </a:r>
          <a:r>
            <a:rPr lang="fr-FR" sz="1800" kern="1200" dirty="0" smtClean="0">
              <a:latin typeface="Calibri"/>
              <a:ea typeface="+mn-ea"/>
              <a:cs typeface="+mn-cs"/>
            </a:rPr>
            <a:t>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1" kern="1200" dirty="0" smtClean="0">
              <a:latin typeface="Calibri"/>
              <a:ea typeface="+mn-ea"/>
              <a:cs typeface="+mn-cs"/>
            </a:rPr>
            <a:t> </a:t>
          </a:r>
          <a:r>
            <a:rPr lang="ar-DZ" sz="1800" b="0" kern="1200" dirty="0" smtClean="0">
              <a:latin typeface="Calibri"/>
              <a:ea typeface="+mn-ea"/>
              <a:cs typeface="+mn-cs"/>
            </a:rPr>
            <a:t>ميغا واط</a:t>
          </a:r>
          <a:r>
            <a:rPr lang="fr-FR" sz="1800" b="0" kern="1200" dirty="0" smtClean="0">
              <a:latin typeface="Calibri"/>
              <a:ea typeface="+mn-ea"/>
              <a:cs typeface="+mn-cs"/>
            </a:rPr>
            <a:t>13 575</a:t>
          </a:r>
          <a:endParaRPr lang="fr-FR" sz="1800" b="0" kern="1200" dirty="0">
            <a:latin typeface="Calibri"/>
            <a:ea typeface="+mn-ea"/>
            <a:cs typeface="+mn-cs"/>
          </a:endParaRPr>
        </a:p>
      </dsp:txBody>
      <dsp:txXfrm>
        <a:off x="66616" y="1459766"/>
        <a:ext cx="1694222" cy="2754064"/>
      </dsp:txXfrm>
    </dsp:sp>
    <dsp:sp modelId="{50476DE7-7934-479A-A105-F9C6CCFD16B1}">
      <dsp:nvSpPr>
        <dsp:cNvPr id="0" name=""/>
        <dsp:cNvSpPr/>
      </dsp:nvSpPr>
      <dsp:spPr>
        <a:xfrm>
          <a:off x="1959513" y="1445840"/>
          <a:ext cx="1580727" cy="2821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kern="1200" dirty="0" smtClean="0">
              <a:latin typeface="Calibri"/>
              <a:ea typeface="+mn-ea"/>
              <a:cs typeface="+mn-cs"/>
            </a:rPr>
            <a:t>الطاقة الرياح </a:t>
          </a:r>
          <a:r>
            <a:rPr lang="fr-FR" sz="1800" kern="1200" dirty="0" smtClean="0">
              <a:latin typeface="Calibri"/>
              <a:ea typeface="+mn-ea"/>
              <a:cs typeface="+mn-cs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b="0" kern="1200" dirty="0" smtClean="0">
              <a:latin typeface="Calibri"/>
              <a:ea typeface="+mn-ea"/>
              <a:cs typeface="+mn-cs"/>
            </a:rPr>
            <a:t>ميغا واط</a:t>
          </a:r>
          <a:r>
            <a:rPr lang="fr-FR" sz="1800" b="0" kern="1200" dirty="0" smtClean="0">
              <a:latin typeface="Calibri"/>
              <a:ea typeface="+mn-ea"/>
              <a:cs typeface="+mn-cs"/>
            </a:rPr>
            <a:t> 5 010</a:t>
          </a:r>
          <a:endParaRPr lang="fr-FR" sz="1800" b="0" kern="1200" dirty="0">
            <a:latin typeface="Calibri"/>
            <a:ea typeface="+mn-ea"/>
            <a:cs typeface="+mn-cs"/>
          </a:endParaRPr>
        </a:p>
      </dsp:txBody>
      <dsp:txXfrm>
        <a:off x="2005811" y="1492138"/>
        <a:ext cx="1488131" cy="2728445"/>
      </dsp:txXfrm>
    </dsp:sp>
    <dsp:sp modelId="{F989C3E1-70B3-4961-B131-3CC0BD081064}">
      <dsp:nvSpPr>
        <dsp:cNvPr id="0" name=""/>
        <dsp:cNvSpPr/>
      </dsp:nvSpPr>
      <dsp:spPr>
        <a:xfrm>
          <a:off x="3659839" y="1407056"/>
          <a:ext cx="1580727" cy="2853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kern="1200" dirty="0" smtClean="0">
              <a:latin typeface="Calibri"/>
              <a:ea typeface="+mn-ea"/>
              <a:cs typeface="+mn-cs"/>
            </a:rPr>
            <a:t>طاقة شمسية مركزة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b="1" kern="1200" dirty="0" smtClean="0">
              <a:latin typeface="Calibri"/>
              <a:ea typeface="+mn-ea"/>
              <a:cs typeface="+mn-cs"/>
            </a:rPr>
            <a:t> </a:t>
          </a:r>
          <a:r>
            <a:rPr lang="ar-DZ" sz="1800" b="0" kern="1200" dirty="0" smtClean="0">
              <a:latin typeface="Calibri"/>
              <a:ea typeface="+mn-ea"/>
              <a:cs typeface="+mn-cs"/>
            </a:rPr>
            <a:t>ميغا واط</a:t>
          </a:r>
          <a:r>
            <a:rPr lang="fr-FR" sz="1800" b="0" kern="1200" dirty="0" smtClean="0">
              <a:latin typeface="Calibri"/>
              <a:ea typeface="+mn-ea"/>
              <a:cs typeface="+mn-cs"/>
            </a:rPr>
            <a:t>2 000</a:t>
          </a:r>
          <a:endParaRPr lang="fr-FR" sz="1800" b="0" kern="1200" dirty="0">
            <a:latin typeface="Calibri"/>
            <a:ea typeface="+mn-ea"/>
            <a:cs typeface="+mn-cs"/>
          </a:endParaRPr>
        </a:p>
      </dsp:txBody>
      <dsp:txXfrm>
        <a:off x="3706137" y="1453354"/>
        <a:ext cx="1488131" cy="2760578"/>
      </dsp:txXfrm>
    </dsp:sp>
    <dsp:sp modelId="{D3E6D04C-CF1C-4804-8D8E-F93A31B7F8A9}">
      <dsp:nvSpPr>
        <dsp:cNvPr id="0" name=""/>
        <dsp:cNvSpPr/>
      </dsp:nvSpPr>
      <dsp:spPr>
        <a:xfrm>
          <a:off x="5373348" y="1407056"/>
          <a:ext cx="1632307" cy="2883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0" lang="ar-DZ" sz="1800" b="0" i="0" u="none" strike="noStrike" kern="1200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0" lang="ar-DZ" sz="1800" b="0" i="0" u="none" strike="noStrike" kern="1200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0" lang="ar-DZ" sz="1800" b="0" i="0" u="none" strike="noStrike" kern="1200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0" lang="ar-DZ" sz="1800" b="0" i="0" u="none" strike="noStrike" kern="1200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0" lang="ar-DZ" sz="1800" b="0" i="0" u="none" strike="noStrike" kern="1200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0" lang="ar-DZ" sz="1800" b="0" i="0" u="none" strike="noStrike" kern="1200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kumimoji="0" lang="ar-DZ" sz="1800" b="0" i="0" u="none" strike="noStrike" kern="1200" cap="none" spc="0" normalizeH="0" baseline="0" noProof="0" dirty="0" smtClean="0">
            <a:ln/>
            <a:effectLst/>
            <a:uLnTx/>
            <a:uFillTx/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0" lang="ar-DZ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طاقة</a:t>
          </a:r>
          <a:r>
            <a:rPr kumimoji="0" lang="ar-DZ" sz="1800" b="0" i="0" u="none" strike="noStrike" kern="1200" cap="none" spc="0" normalizeH="0" noProof="0" dirty="0" smtClean="0">
              <a:ln/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حيوية </a:t>
          </a:r>
          <a:r>
            <a:rPr lang="fr-FR" sz="1800" kern="1200" dirty="0" smtClean="0">
              <a:latin typeface="Calibri"/>
              <a:ea typeface="+mn-ea"/>
              <a:cs typeface="+mn-cs"/>
            </a:rPr>
            <a:t>  </a:t>
          </a:r>
          <a:endParaRPr lang="ar-DZ" sz="1800" kern="1200" dirty="0" smtClean="0">
            <a:latin typeface="Calibri"/>
            <a:ea typeface="+mn-ea"/>
            <a:cs typeface="+mn-cs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ميغا واط</a:t>
          </a:r>
          <a:r>
            <a:rPr lang="fr-FR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fr-FR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1 000</a:t>
          </a:r>
          <a:endParaRPr lang="fr-FR" sz="18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21157" y="1454865"/>
        <a:ext cx="1536689" cy="2788276"/>
      </dsp:txXfrm>
    </dsp:sp>
    <dsp:sp modelId="{8F00099B-9E2A-4ADA-BAD6-4EAD3298CDF5}">
      <dsp:nvSpPr>
        <dsp:cNvPr id="0" name=""/>
        <dsp:cNvSpPr/>
      </dsp:nvSpPr>
      <dsp:spPr>
        <a:xfrm>
          <a:off x="7138436" y="1407056"/>
          <a:ext cx="1580727" cy="28792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توليد مشترك </a:t>
          </a:r>
          <a:r>
            <a:rPr lang="fr-FR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endParaRPr lang="ar-DZ" sz="1800" b="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ميغا واط</a:t>
          </a:r>
          <a:r>
            <a:rPr lang="fr-FR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400</a:t>
          </a:r>
          <a:endParaRPr lang="fr-FR" sz="18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184734" y="1453354"/>
        <a:ext cx="1488131" cy="2786669"/>
      </dsp:txXfrm>
    </dsp:sp>
    <dsp:sp modelId="{FB1302D1-A769-456B-9A89-D69DBA2A1F87}">
      <dsp:nvSpPr>
        <dsp:cNvPr id="0" name=""/>
        <dsp:cNvSpPr/>
      </dsp:nvSpPr>
      <dsp:spPr>
        <a:xfrm>
          <a:off x="8851945" y="1407056"/>
          <a:ext cx="1580727" cy="284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ar-DZ" sz="1800" kern="1200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ar-DZ" sz="1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طاقة حرارية أرضية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ميغا واط</a:t>
          </a:r>
          <a:r>
            <a:rPr lang="fr-FR" sz="1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15</a:t>
          </a:r>
          <a:endParaRPr lang="fr-FR" sz="18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898243" y="1453354"/>
        <a:ext cx="1488131" cy="2749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8C434-6467-4764-83FB-85DA8014BF70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915A9-B012-45C4-BC6C-6A1F36638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183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6842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algn="ctr" defTabSz="6842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algn="ctr" defTabSz="6842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algn="ctr" defTabSz="6842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algn="ctr" defTabSz="68421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algn="ctr" defTabSz="6842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/>
            <a:fld id="{1AFE9408-2C19-4749-94E3-8BAD9AFEAC8D}" type="slidenum">
              <a:rPr lang="fr-FR" altLang="fr-FR" sz="900">
                <a:latin typeface="Arial" panose="020B0604020202020204" pitchFamily="34" charset="0"/>
              </a:rPr>
              <a:pPr algn="r"/>
              <a:t>7</a:t>
            </a:fld>
            <a:endParaRPr lang="fr-FR" altLang="fr-FR" sz="900">
              <a:latin typeface="Arial" panose="020B0604020202020204" pitchFamily="34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76225" y="228600"/>
            <a:ext cx="5395913" cy="30353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3548063"/>
            <a:ext cx="4017963" cy="3322637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="" xmlns:p14="http://schemas.microsoft.com/office/powerpoint/2010/main" val="308749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248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3708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23614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8425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64991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05731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2186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074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232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3835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0170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822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3803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4820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6814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169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55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65000"/>
              </a:schemeClr>
            </a:gs>
            <a:gs pos="93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414A17-C28D-4049-9267-38F5BE7E157F}" type="datetimeFigureOut">
              <a:rPr lang="fr-FR" smtClean="0"/>
              <a:pPr/>
              <a:t>05/11/2018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AF09B84-0E01-4008-9A8E-F16806ED55B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592865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36193" y="1144750"/>
            <a:ext cx="1636957" cy="5555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ar-DZ" sz="2400" b="1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وزارة الطاقة</a:t>
            </a:r>
            <a:endParaRPr lang="fr-FR" sz="2400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99763" y="336902"/>
            <a:ext cx="72683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cap="all" dirty="0">
                <a:latin typeface="Calibri" panose="020F0502020204030204" pitchFamily="34" charset="0"/>
                <a:cs typeface="+mj-cs"/>
              </a:rPr>
              <a:t>الجــمـهوريـة</a:t>
            </a:r>
            <a:r>
              <a:rPr lang="ar-DZ" sz="2400" b="1" cap="all" dirty="0">
                <a:latin typeface="Calibri" panose="020F0502020204030204" pitchFamily="34" charset="0"/>
                <a:cs typeface="+mj-cs"/>
              </a:rPr>
              <a:t> الجـزائريـة الديمـقراطيـة الشعـبـيـة</a:t>
            </a:r>
            <a:endParaRPr lang="fr-FR" sz="2400" dirty="0">
              <a:latin typeface="Calibri" panose="020F0502020204030204" pitchFamily="34" charset="0"/>
              <a:cs typeface="+mj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865744" y="2458263"/>
            <a:ext cx="8201891" cy="108982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DZ" b="1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الدورة السادسة لمؤتمر التعاون </a:t>
            </a:r>
            <a:r>
              <a:rPr lang="ar-DZ" b="1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العربي الصيني في </a:t>
            </a:r>
            <a:r>
              <a:rPr lang="ar-DZ" b="1" dirty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مجال </a:t>
            </a:r>
            <a:r>
              <a:rPr lang="ar-DZ" b="1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الطاقة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304" y="5913643"/>
            <a:ext cx="87087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dirty="0" smtClean="0">
                <a:latin typeface="Calibri" panose="020F0502020204030204" pitchFamily="34" charset="0"/>
                <a:cs typeface="Calibri" panose="020F0502020204030204" pitchFamily="34" charset="0"/>
              </a:rPr>
              <a:t>تقديم:</a:t>
            </a:r>
            <a:endParaRPr lang="ar-DZ" sz="1600" dirty="0" smtClean="0">
              <a:latin typeface="Calibri" panose="020F0502020204030204" pitchFamily="34" charset="0"/>
              <a:cs typeface="+mj-cs"/>
            </a:endParaRPr>
          </a:p>
          <a:p>
            <a:pPr algn="r"/>
            <a:r>
              <a:rPr lang="ar-DZ" sz="1600" dirty="0" smtClean="0">
                <a:latin typeface="Calibri" panose="020F0502020204030204" pitchFamily="34" charset="0"/>
                <a:cs typeface="+mj-cs"/>
              </a:rPr>
              <a:t>      </a:t>
            </a:r>
            <a:r>
              <a:rPr lang="ar-DZ" sz="1600" dirty="0" smtClean="0">
                <a:latin typeface="Calibri" panose="020F0502020204030204" pitchFamily="34" charset="0"/>
                <a:cs typeface="+mj-cs"/>
              </a:rPr>
              <a:t>  </a:t>
            </a:r>
            <a:r>
              <a:rPr lang="ar-DZ" sz="1600" dirty="0" smtClean="0">
                <a:latin typeface="Calibri" panose="020F0502020204030204" pitchFamily="34" charset="0"/>
                <a:cs typeface="+mj-cs"/>
              </a:rPr>
              <a:t>مليكة ميمون مهندسة بالمديرية العامة للكهرباء، الغاز و الطاقات الجديدة و المتجددة / وزارة الطاقة   </a:t>
            </a:r>
            <a:endParaRPr lang="fr-FR" sz="1600" dirty="0">
              <a:latin typeface="Calibri" panose="020F0502020204030204" pitchFamily="34" charset="0"/>
              <a:cs typeface="+mj-cs"/>
            </a:endParaRPr>
          </a:p>
          <a:p>
            <a:r>
              <a:rPr lang="ar-DZ" sz="1600" dirty="0" smtClean="0">
                <a:latin typeface="Calibri" panose="020F0502020204030204" pitchFamily="34" charset="0"/>
                <a:cs typeface="+mj-cs"/>
              </a:rPr>
              <a:t> </a:t>
            </a:r>
            <a:endParaRPr lang="fr-FR" sz="1600" dirty="0">
              <a:latin typeface="Calibri" panose="020F0502020204030204" pitchFamily="34" charset="0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865745" y="3520930"/>
            <a:ext cx="8201891" cy="10898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DZ" b="1" dirty="0" smtClean="0">
                <a:solidFill>
                  <a:schemeClr val="tx1"/>
                </a:solidFill>
                <a:latin typeface="Calibri" panose="020F0502020204030204" pitchFamily="34" charset="0"/>
                <a:cs typeface="+mj-cs"/>
              </a:rPr>
              <a:t>نظرة شاملة عن قطاع الكهرباء في الجزائر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59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043" y="306679"/>
            <a:ext cx="5897935" cy="8444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5212" y="5222018"/>
            <a:ext cx="8778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DZ" dirty="0" smtClean="0"/>
              <a:t>ملاحظة: القدرة القصوى المطلوبة في شبكة الربط الوطنية هي المسجلة يوم 2017/07/31 </a:t>
            </a: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/>
          </p:nvPr>
        </p:nvGraphicFramePr>
        <p:xfrm>
          <a:off x="1778102" y="1983463"/>
          <a:ext cx="8585354" cy="2879997"/>
        </p:xfrm>
        <a:graphic>
          <a:graphicData uri="http://schemas.openxmlformats.org/drawingml/2006/table">
            <a:tbl>
              <a:tblPr firstRow="1" bandRow="1"/>
              <a:tblGrid>
                <a:gridCol w="2743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414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سنة 2017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ar-DZ" sz="1800" dirty="0" smtClean="0">
                          <a:solidFill>
                            <a:schemeClr val="tx1"/>
                          </a:solidFill>
                        </a:rPr>
                        <a:t>إعدادات</a:t>
                      </a:r>
                      <a:endParaRPr lang="fr-FR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rtl="1"/>
                      <a:r>
                        <a:rPr lang="ar-DZ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</a:t>
                      </a:r>
                      <a:r>
                        <a:rPr lang="fr-FR" sz="1800" b="0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71 470</a:t>
                      </a:r>
                      <a:r>
                        <a:rPr lang="ar-DZ" sz="1800" b="0" kern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DZ" sz="1800" b="0" kern="120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جيغا وات ساعة</a:t>
                      </a:r>
                      <a:endParaRPr lang="fr-FR" sz="1800" b="0" kern="1200" dirty="0">
                        <a:solidFill>
                          <a:schemeClr val="bg1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DZ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الطاقة المتاحة للاستهلاك الوطني</a:t>
                      </a:r>
                      <a:endParaRPr lang="fr-FR" sz="1800" b="0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   </a:t>
                      </a:r>
                      <a:r>
                        <a:rPr lang="ar-DZ" sz="1800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182</a:t>
                      </a:r>
                      <a:r>
                        <a:rPr lang="ar-DZ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14</a:t>
                      </a:r>
                      <a:r>
                        <a:rPr lang="ar-DZ" sz="1800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 </a:t>
                      </a:r>
                      <a:r>
                        <a:rPr lang="ar-DZ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ميغا وات</a:t>
                      </a:r>
                      <a:r>
                        <a:rPr lang="fr-FR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     </a:t>
                      </a:r>
                      <a:endParaRPr lang="fr-FR" sz="1800" b="0" dirty="0" smtClean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DZ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القدرة القصوى المطلوبة في شبكة الربط الوطنية</a:t>
                      </a:r>
                      <a:endParaRPr lang="fr-FR" sz="1800" b="0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109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313 </a:t>
                      </a:r>
                      <a:r>
                        <a:rPr lang="ar-DZ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ميغا وات</a:t>
                      </a:r>
                      <a:endParaRPr lang="fr-FR" sz="1800" b="0" dirty="0" smtClean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DZ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القدرة القصوى المطلوبة في قطب عين صالح- ادرار - تيميمون</a:t>
                      </a:r>
                      <a:endParaRPr lang="fr-FR" b="0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113</a:t>
                      </a:r>
                      <a:r>
                        <a:rPr lang="ar-DZ" sz="1800" b="0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r>
                        <a:rPr lang="ar-DZ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 ميغا وات</a:t>
                      </a:r>
                      <a:endParaRPr lang="fr-FR" sz="1800" b="0" dirty="0" smtClean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DZ" b="0" dirty="0" smtClean="0">
                          <a:solidFill>
                            <a:schemeClr val="bg1"/>
                          </a:solidFill>
                          <a:cs typeface="+mn-cs"/>
                        </a:rPr>
                        <a:t>القدرة القصوى المطلوبة في  شبكة المعزولة جنوب</a:t>
                      </a:r>
                      <a:endParaRPr lang="fr-FR" b="0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b="0" dirty="0" smtClean="0">
                          <a:cs typeface="+mn-cs"/>
                        </a:rPr>
                        <a:t> </a:t>
                      </a:r>
                      <a:r>
                        <a:rPr lang="ar-DZ" b="0" dirty="0" smtClean="0">
                          <a:cs typeface="+mn-cs"/>
                        </a:rPr>
                        <a:t> </a:t>
                      </a:r>
                      <a:r>
                        <a:rPr lang="ar-DZ" sz="1800" b="0" baseline="0" dirty="0" smtClean="0">
                          <a:solidFill>
                            <a:schemeClr val="bg1"/>
                          </a:solidFill>
                          <a:cs typeface="+mn-cs"/>
                        </a:rPr>
                        <a:t>جيغا وات ساعة</a:t>
                      </a:r>
                      <a:r>
                        <a:rPr lang="fr-FR" sz="1800" b="0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53 423,7 </a:t>
                      </a:r>
                      <a:endParaRPr lang="fr-FR" sz="1800" b="0" kern="1200" baseline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ar-D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الاستهلاك الإجمالي</a:t>
                      </a:r>
                      <a:endParaRPr lang="fr-FR" b="0" dirty="0" smtClean="0"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81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b="0" dirty="0" smtClean="0">
                          <a:cs typeface="+mn-cs"/>
                        </a:rPr>
                        <a:t>   </a:t>
                      </a:r>
                      <a:r>
                        <a:rPr lang="ar-D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زبون</a:t>
                      </a:r>
                      <a:r>
                        <a:rPr lang="fr-F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  </a:t>
                      </a:r>
                      <a:r>
                        <a:rPr lang="fr-FR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r>
                        <a:rPr lang="fr-FR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184 962  </a:t>
                      </a:r>
                      <a:endParaRPr lang="fr-FR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عدد مشتركي الكهرباء لجميع التوترات</a:t>
                      </a:r>
                      <a:endParaRPr lang="fr-FR" b="0" dirty="0" smtClean="0"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3016898" y="498071"/>
            <a:ext cx="52878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المنظومة </a:t>
            </a:r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الكهربائية: بعض المعطيات</a:t>
            </a:r>
            <a:endParaRPr lang="ar-D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37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6047" y="1934307"/>
            <a:ext cx="4305000" cy="4428000"/>
          </a:xfrm>
          <a:prstGeom prst="rect">
            <a:avLst/>
          </a:prstGeom>
        </p:spPr>
      </p:pic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35" y="323200"/>
            <a:ext cx="5897935" cy="8444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540" y="2113619"/>
            <a:ext cx="2438611" cy="12890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835" y="3473399"/>
            <a:ext cx="1896020" cy="7376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98916" y="2015142"/>
            <a:ext cx="208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dirty="0" smtClean="0"/>
              <a:t> شبكة الربط</a:t>
            </a:r>
            <a:r>
              <a:rPr lang="ar-DZ" dirty="0"/>
              <a:t> </a:t>
            </a:r>
            <a:r>
              <a:rPr lang="ar-DZ" dirty="0" smtClean="0"/>
              <a:t>الوطنية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62891" y="3352437"/>
            <a:ext cx="4259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/>
              <a:t>	</a:t>
            </a:r>
            <a:r>
              <a:rPr lang="ar-DZ" dirty="0" smtClean="0"/>
              <a:t>القطب </a:t>
            </a:r>
            <a:r>
              <a:rPr lang="ar-DZ" dirty="0"/>
              <a:t>عين صالح- ادرار - تيميمون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83868" y="4689733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/>
              <a:t>	</a:t>
            </a:r>
            <a:r>
              <a:rPr lang="ar-DZ" dirty="0" smtClean="0"/>
              <a:t>الشبكات المعزولة الجنوبية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205151" y="2382715"/>
            <a:ext cx="2523287" cy="237393"/>
          </a:xfrm>
          <a:prstGeom prst="straightConnector1">
            <a:avLst/>
          </a:prstGeom>
          <a:ln w="38100">
            <a:solidFill>
              <a:srgbClr val="0070C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4933855" y="3683293"/>
            <a:ext cx="1950013" cy="158946"/>
          </a:xfrm>
          <a:prstGeom prst="straightConnector1">
            <a:avLst/>
          </a:prstGeom>
          <a:ln w="38100">
            <a:solidFill>
              <a:srgbClr val="00B050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5538790" y="4969129"/>
            <a:ext cx="2189648" cy="198472"/>
          </a:xfrm>
          <a:prstGeom prst="straightConnector1">
            <a:avLst/>
          </a:prstGeom>
          <a:ln w="38100">
            <a:solidFill>
              <a:schemeClr val="accent5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9992" y="3578886"/>
            <a:ext cx="3968840" cy="25910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87386" y="490292"/>
            <a:ext cx="5261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المنظومة </a:t>
            </a:r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الكهربائية - الشبكات الكهربائية</a:t>
            </a:r>
            <a:endParaRPr lang="ar-D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7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981" y="363304"/>
            <a:ext cx="5675564" cy="6523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04104" y="429655"/>
            <a:ext cx="5543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المنظومة </a:t>
            </a:r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الكهربائية: الروابط </a:t>
            </a:r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</a:rPr>
              <a:t>الإقليمية</a:t>
            </a:r>
            <a:endParaRPr lang="ar-D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33" y="1153778"/>
            <a:ext cx="8151223" cy="466344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883264" y="2663914"/>
            <a:ext cx="4320948" cy="2521131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7007639" y="2051055"/>
            <a:ext cx="1306286" cy="2534195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66679" y="1208501"/>
            <a:ext cx="2756266" cy="1685108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34596" y="3218072"/>
            <a:ext cx="1920240" cy="1992086"/>
          </a:xfrm>
          <a:prstGeom prst="ellipse">
            <a:avLst/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996918" y="3434271"/>
            <a:ext cx="2164796" cy="8309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976666" y="3849770"/>
            <a:ext cx="1212190" cy="94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41700" y="3485498"/>
            <a:ext cx="2004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الشبكة الجزائرية </a:t>
            </a:r>
          </a:p>
          <a:p>
            <a:r>
              <a:rPr lang="ar-D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سونلغاز</a:t>
            </a:r>
            <a:r>
              <a:rPr lang="ar-DZ" sz="28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DZ" sz="2800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ar-DZ" sz="2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2161" y="3754060"/>
            <a:ext cx="13429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الشبكة المغاربية     </a:t>
            </a:r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ONEE</a:t>
            </a:r>
            <a:r>
              <a:rPr lang="ar-DZ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endParaRPr lang="ar-DZ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7328216" y="2770375"/>
            <a:ext cx="1086860" cy="94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405544" y="2710240"/>
            <a:ext cx="13157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الشبكة </a:t>
            </a:r>
            <a:r>
              <a:rPr lang="ar-D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التونسية</a:t>
            </a:r>
          </a:p>
          <a:p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STEG</a:t>
            </a:r>
            <a:endParaRPr lang="ar-D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76666" y="1414166"/>
            <a:ext cx="1756518" cy="94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864415" y="1533922"/>
            <a:ext cx="1960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الشبكة الاوروبية </a:t>
            </a:r>
          </a:p>
          <a:p>
            <a:pPr algn="ctr"/>
            <a:r>
              <a:rPr lang="fr-FR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UCTE</a:t>
            </a:r>
            <a:r>
              <a:rPr lang="ar-D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endParaRPr lang="ar-D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Double flèche verticale 16"/>
          <p:cNvSpPr/>
          <p:nvPr/>
        </p:nvSpPr>
        <p:spPr>
          <a:xfrm rot="5400000">
            <a:off x="6709589" y="2622926"/>
            <a:ext cx="240258" cy="120831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verticale 17"/>
          <p:cNvSpPr/>
          <p:nvPr/>
        </p:nvSpPr>
        <p:spPr>
          <a:xfrm rot="5400000">
            <a:off x="6771571" y="3022840"/>
            <a:ext cx="240258" cy="1208316"/>
          </a:xfrm>
          <a:prstGeom prst="upDown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verticale 18"/>
          <p:cNvSpPr/>
          <p:nvPr/>
        </p:nvSpPr>
        <p:spPr>
          <a:xfrm rot="5400000">
            <a:off x="2608320" y="4003462"/>
            <a:ext cx="310922" cy="664280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Double flèche verticale 19"/>
          <p:cNvSpPr/>
          <p:nvPr/>
        </p:nvSpPr>
        <p:spPr>
          <a:xfrm rot="5400000">
            <a:off x="2581777" y="3432178"/>
            <a:ext cx="240258" cy="1208316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Double flèche verticale 21"/>
          <p:cNvSpPr/>
          <p:nvPr/>
        </p:nvSpPr>
        <p:spPr>
          <a:xfrm rot="10800000">
            <a:off x="1580836" y="2363350"/>
            <a:ext cx="240258" cy="1208316"/>
          </a:xfrm>
          <a:prstGeom prst="up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505371" y="1454173"/>
            <a:ext cx="2627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 smtClean="0"/>
              <a:t>مع المغرب</a:t>
            </a:r>
            <a:r>
              <a:rPr lang="ar-DZ" dirty="0" smtClean="0"/>
              <a:t>:</a:t>
            </a:r>
            <a:r>
              <a:rPr lang="fr-FR" dirty="0" smtClean="0"/>
              <a:t> </a:t>
            </a:r>
            <a:r>
              <a:rPr lang="ar-DZ" dirty="0" smtClean="0"/>
              <a:t> 03 روابط (جهد 400 كف و 220 كف)</a:t>
            </a:r>
          </a:p>
          <a:p>
            <a:pPr algn="r" rtl="1"/>
            <a:endParaRPr lang="ar-DZ" dirty="0" smtClean="0"/>
          </a:p>
          <a:p>
            <a:pPr algn="r" rtl="1"/>
            <a:endParaRPr lang="ar-DZ" dirty="0"/>
          </a:p>
          <a:p>
            <a:pPr algn="r" rtl="1"/>
            <a:endParaRPr lang="ar-DZ" dirty="0"/>
          </a:p>
          <a:p>
            <a:pPr algn="r" rtl="1"/>
            <a:r>
              <a:rPr lang="ar-DZ" b="1" dirty="0" smtClean="0"/>
              <a:t>مع تونس</a:t>
            </a:r>
            <a:r>
              <a:rPr lang="ar-DZ" dirty="0" smtClean="0"/>
              <a:t>: 05 روابط </a:t>
            </a:r>
          </a:p>
          <a:p>
            <a:pPr algn="r" rtl="1"/>
            <a:r>
              <a:rPr lang="ar-DZ" dirty="0" smtClean="0"/>
              <a:t>( جهد 400 كف، 220 كف ، 150 كف و 90 كف)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72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1" grpId="0" animBg="1"/>
      <p:bldP spid="12" grpId="0" animBg="1"/>
      <p:bldP spid="9" grpId="0"/>
      <p:bldP spid="10" grpId="0"/>
      <p:bldP spid="14" grpId="0" animBg="1"/>
      <p:bldP spid="13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2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055" y="601901"/>
            <a:ext cx="4712616" cy="652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6254" y="623091"/>
            <a:ext cx="3788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2400" dirty="0"/>
              <a:t>منحنيات الطلب على الكهرباء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3757" y="2013104"/>
            <a:ext cx="5605829" cy="406439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786" y="2011861"/>
            <a:ext cx="5519656" cy="40478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64560" y="1606312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dirty="0" smtClean="0"/>
              <a:t>الصيف</a:t>
            </a:r>
            <a:endParaRPr lang="ar-DZ" sz="2400" dirty="0"/>
          </a:p>
        </p:txBody>
      </p:sp>
      <p:sp>
        <p:nvSpPr>
          <p:cNvPr id="11" name="Rectangle 10"/>
          <p:cNvSpPr/>
          <p:nvPr/>
        </p:nvSpPr>
        <p:spPr>
          <a:xfrm>
            <a:off x="2427235" y="1646374"/>
            <a:ext cx="987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dirty="0" smtClean="0"/>
              <a:t>الشتاء</a:t>
            </a:r>
            <a:endParaRPr lang="ar-DZ" sz="2400" dirty="0"/>
          </a:p>
        </p:txBody>
      </p:sp>
      <p:sp>
        <p:nvSpPr>
          <p:cNvPr id="12" name="Ellipse 11"/>
          <p:cNvSpPr/>
          <p:nvPr/>
        </p:nvSpPr>
        <p:spPr>
          <a:xfrm>
            <a:off x="8461961" y="2344549"/>
            <a:ext cx="724277" cy="487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219221" y="2349008"/>
            <a:ext cx="724277" cy="487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9838216" y="2459491"/>
            <a:ext cx="724277" cy="487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1889302" y="3355238"/>
            <a:ext cx="724277" cy="48758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 flipH="1">
            <a:off x="2075644" y="3414366"/>
            <a:ext cx="35159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DZ" dirty="0" smtClean="0">
                <a:solidFill>
                  <a:srgbClr val="FF0000"/>
                </a:solidFill>
              </a:rPr>
              <a:t>8</a:t>
            </a:r>
            <a:endParaRPr lang="ar-DZ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362907" y="2344549"/>
            <a:ext cx="44287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DZ" dirty="0" smtClean="0">
                <a:solidFill>
                  <a:srgbClr val="FF0000"/>
                </a:solidFill>
              </a:rPr>
              <a:t>20</a:t>
            </a:r>
            <a:endParaRPr lang="ar-DZ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8628513" y="2333954"/>
            <a:ext cx="44287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DZ" dirty="0" smtClean="0">
                <a:solidFill>
                  <a:srgbClr val="FF0000"/>
                </a:solidFill>
              </a:rPr>
              <a:t>15</a:t>
            </a:r>
            <a:endParaRPr lang="ar-DZ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981751" y="2459491"/>
            <a:ext cx="442871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ar-DZ" dirty="0" smtClean="0">
                <a:solidFill>
                  <a:srgbClr val="FF0000"/>
                </a:solidFill>
              </a:rPr>
              <a:t>22</a:t>
            </a:r>
            <a:endParaRPr lang="ar-D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75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1596" y="213698"/>
            <a:ext cx="6464173" cy="6523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06986" y="232732"/>
            <a:ext cx="6147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buClr>
                <a:prstClr val="white"/>
              </a:buClr>
            </a:pPr>
            <a:r>
              <a:rPr lang="ar-DZ" sz="2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مراحل انجاز </a:t>
            </a:r>
            <a:r>
              <a:rPr lang="ar-DZ" sz="24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البرنامج الوطني للطاقات المتجددة </a:t>
            </a:r>
            <a:endParaRPr lang="ar-DZ" sz="24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221085" y="1689986"/>
            <a:ext cx="7118601" cy="1701060"/>
            <a:chOff x="1737609" y="1"/>
            <a:chExt cx="7118601" cy="1479304"/>
          </a:xfrm>
          <a:solidFill>
            <a:schemeClr val="tx1">
              <a:lumMod val="85000"/>
            </a:schemeClr>
          </a:solidFill>
        </p:grpSpPr>
        <p:sp>
          <p:nvSpPr>
            <p:cNvPr id="19" name="Rectangle avec coins arrondis du même côté 18"/>
            <p:cNvSpPr/>
            <p:nvPr/>
          </p:nvSpPr>
          <p:spPr>
            <a:xfrm rot="5400000">
              <a:off x="4557258" y="-2819648"/>
              <a:ext cx="1479304" cy="7118601"/>
            </a:xfrm>
            <a:prstGeom prst="flowChartAlternateProcess">
              <a:avLst/>
            </a:prstGeom>
            <a:grpFill/>
            <a:ln w="25400" cap="flat" cmpd="sng" algn="ctr">
              <a:solidFill>
                <a:schemeClr val="bg2"/>
              </a:solidFill>
              <a:prstDash val="solid"/>
            </a:ln>
            <a:effectLst/>
          </p:spPr>
        </p:sp>
        <p:sp>
          <p:nvSpPr>
            <p:cNvPr id="20" name="ZoneTexte 19"/>
            <p:cNvSpPr txBox="1"/>
            <p:nvPr/>
          </p:nvSpPr>
          <p:spPr>
            <a:xfrm>
              <a:off x="1780875" y="98123"/>
              <a:ext cx="7046387" cy="1357532"/>
            </a:xfrm>
            <a:prstGeom prst="flowChartAlternateProcess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85750" lvl="1" indent="-285750" algn="r" defTabSz="711200" rtl="1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kumimoji="0" lang="ar-DZ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الطاقة الشمسية </a:t>
              </a:r>
              <a:r>
                <a:rPr lang="ar-DZ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ar-DZ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3000 ميغا واط</a:t>
              </a:r>
            </a:p>
            <a:p>
              <a:pPr marL="285750" lvl="1" indent="-285750" algn="r" defTabSz="711200" rtl="1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ar-DZ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الطاقة الرياح : 1010 ميغا واط </a:t>
              </a:r>
            </a:p>
            <a:p>
              <a:pPr marL="285750" lvl="1" indent="-285750" algn="r" defTabSz="711200" rtl="1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ar-DZ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توليد مشترك : 150 ميغا واط</a:t>
              </a:r>
              <a:endParaRPr lang="en-US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marR="0" lvl="1" indent="-285750" algn="r" defTabSz="7112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ar-DZ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طاقة</a:t>
              </a:r>
              <a:r>
                <a:rPr kumimoji="0" lang="ar-DZ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حيوية : 360 ميغا واط</a:t>
              </a:r>
            </a:p>
            <a:p>
              <a:pPr marL="285750" lvl="1" indent="-285750" algn="r" defTabSz="711200" rtl="1"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ar-DZ" dirty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طاقة حرارية </a:t>
              </a:r>
              <a:r>
                <a:rPr lang="ar-DZ" dirty="0" smtClean="0">
                  <a:solidFill>
                    <a:sysClr val="windowText" lastClr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أرضية: 05 ميغا واط 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8500783" y="1689985"/>
            <a:ext cx="1737159" cy="1673866"/>
            <a:chOff x="450" y="0"/>
            <a:chExt cx="1737159" cy="1455655"/>
          </a:xfrm>
          <a:solidFill>
            <a:srgbClr val="0070C0"/>
          </a:solidFill>
        </p:grpSpPr>
        <p:sp>
          <p:nvSpPr>
            <p:cNvPr id="17" name="Rectangle à coins arrondis 16"/>
            <p:cNvSpPr/>
            <p:nvPr/>
          </p:nvSpPr>
          <p:spPr>
            <a:xfrm>
              <a:off x="450" y="0"/>
              <a:ext cx="1737159" cy="1455655"/>
            </a:xfrm>
            <a:prstGeom prst="roundRect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8" name="ZoneTexte 17"/>
            <p:cNvSpPr txBox="1"/>
            <p:nvPr/>
          </p:nvSpPr>
          <p:spPr>
            <a:xfrm>
              <a:off x="71509" y="71059"/>
              <a:ext cx="1595041" cy="131353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800" b="1" i="0" u="none" strike="noStrike" kern="1200" cap="none" spc="0" normalizeH="0" baseline="0" noProof="0" dirty="0" smtClean="0"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المرحلة الأولى </a:t>
              </a:r>
              <a:endParaRPr kumimoji="0" lang="fr-FR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kumimoji="0" lang="ar-DZ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-20</a:t>
              </a:r>
              <a:r>
                <a:rPr kumimoji="0" lang="ar-DZ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Rectangle avec coins arrondis du même côté 14"/>
          <p:cNvSpPr/>
          <p:nvPr/>
        </p:nvSpPr>
        <p:spPr>
          <a:xfrm rot="5400000">
            <a:off x="3800664" y="1183717"/>
            <a:ext cx="2001325" cy="7104280"/>
          </a:xfrm>
          <a:prstGeom prst="flowChartAlternateProcess">
            <a:avLst/>
          </a:prstGeom>
          <a:solidFill>
            <a:schemeClr val="tx1">
              <a:lumMod val="85000"/>
            </a:schemeClr>
          </a:solidFill>
          <a:ln w="25400" cap="flat" cmpd="sng" algn="ctr">
            <a:solidFill>
              <a:schemeClr val="bg2"/>
            </a:solidFill>
            <a:prstDash val="solid"/>
          </a:ln>
          <a:effectLst/>
        </p:spPr>
      </p:sp>
      <p:grpSp>
        <p:nvGrpSpPr>
          <p:cNvPr id="12" name="Groupe 11"/>
          <p:cNvGrpSpPr/>
          <p:nvPr/>
        </p:nvGrpSpPr>
        <p:grpSpPr>
          <a:xfrm>
            <a:off x="8434698" y="3704701"/>
            <a:ext cx="1747331" cy="2031818"/>
            <a:chOff x="0" y="1605513"/>
            <a:chExt cx="1747331" cy="1508900"/>
          </a:xfrm>
          <a:solidFill>
            <a:srgbClr val="0070C0"/>
          </a:solidFill>
        </p:grpSpPr>
        <p:sp>
          <p:nvSpPr>
            <p:cNvPr id="13" name="Rectangle à coins arrondis 12"/>
            <p:cNvSpPr/>
            <p:nvPr/>
          </p:nvSpPr>
          <p:spPr>
            <a:xfrm>
              <a:off x="0" y="1605513"/>
              <a:ext cx="1747331" cy="1508900"/>
            </a:xfrm>
            <a:prstGeom prst="roundRect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sp>
        <p:sp>
          <p:nvSpPr>
            <p:cNvPr id="14" name="ZoneTexte 13"/>
            <p:cNvSpPr txBox="1"/>
            <p:nvPr/>
          </p:nvSpPr>
          <p:spPr>
            <a:xfrm>
              <a:off x="66085" y="1696470"/>
              <a:ext cx="1600015" cy="1337345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DZ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المرحلة الثانية</a:t>
              </a:r>
            </a:p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fr-FR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201</a:t>
              </a:r>
              <a:r>
                <a:rPr lang="ar-DZ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fr-FR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-202</a:t>
              </a:r>
              <a:r>
                <a:rPr lang="ar-DZ" b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Leelawadee" pitchFamily="34" charset="-34"/>
                </a:rPr>
                <a:t> </a:t>
              </a:r>
              <a:r>
                <a:rPr kumimoji="0" lang="fr-FR" sz="1800" b="1" i="0" u="none" strike="noStrike" kern="1200" cap="none" spc="0" normalizeH="0" baseline="0" noProof="0" dirty="0" smtClean="0">
                  <a:ln>
                    <a:noFill/>
                  </a:ln>
                  <a:noFill/>
                  <a:effectLst/>
                  <a:uLnTx/>
                  <a:uFillTx/>
                  <a:latin typeface="Constantia" panose="02030602050306030303" pitchFamily="18" charset="0"/>
                  <a:ea typeface="+mn-ea"/>
                  <a:cs typeface="Leelawadee" pitchFamily="34" charset="-34"/>
                </a:rPr>
                <a:t>2021-2030</a:t>
              </a: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Constantia" panose="02030602050306030303" pitchFamily="18" charset="0"/>
                <a:ea typeface="+mn-ea"/>
                <a:cs typeface="Leelawadee" pitchFamily="34" charset="-34"/>
              </a:endParaRP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1369623" y="3955339"/>
            <a:ext cx="7046387" cy="1561034"/>
          </a:xfrm>
          <a:prstGeom prst="flowChartAlternateProcess">
            <a:avLst/>
          </a:prstGeom>
          <a:noFill/>
          <a:ln>
            <a:noFill/>
          </a:ln>
          <a:effectLst/>
        </p:spPr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85750" lvl="1" indent="-285750" algn="r" defTabSz="711200" rtl="1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kumimoji="0" lang="ar-DZ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الطاقة الشمسية </a:t>
            </a:r>
            <a:r>
              <a:rPr lang="ar-DZ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ar-DZ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10575 ميغا واط</a:t>
            </a:r>
          </a:p>
          <a:p>
            <a:pPr marL="285750" lvl="1" indent="-285750" algn="r" defTabSz="711200" rtl="1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ar-DZ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الطاقة الرياح : 4000 ميغا واط </a:t>
            </a:r>
          </a:p>
          <a:p>
            <a:pPr marL="285750" lvl="1" indent="-285750" algn="r" defTabSz="711200" rtl="1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ar-DZ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توليد مشترك : 250 ميغا واط</a:t>
            </a:r>
            <a:endParaRPr lang="en-US" dirty="0" smtClean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1" indent="-285750" algn="r" defTabSz="7112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ar-DZ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طاقة</a:t>
            </a:r>
            <a:r>
              <a:rPr kumimoji="0" lang="ar-DZ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حيوية : 640 ميغا واط</a:t>
            </a:r>
          </a:p>
          <a:p>
            <a:pPr marL="285750" lvl="1" indent="-285750" algn="r" defTabSz="711200" rtl="1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ar-DZ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طاقة شمسية </a:t>
            </a:r>
            <a:r>
              <a:rPr lang="ar-DZ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مركزة</a:t>
            </a:r>
            <a:r>
              <a:rPr lang="fr-FR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ar-DZ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: 2000 ميغا واط</a:t>
            </a:r>
            <a:endParaRPr lang="ar-DZ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285750" lvl="1" indent="-285750" algn="r" defTabSz="711200" rtl="1"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ar-DZ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طاقة </a:t>
            </a:r>
            <a:r>
              <a:rPr lang="ar-DZ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حرارية </a:t>
            </a:r>
            <a:r>
              <a:rPr lang="ar-DZ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أرضية: 10 ميغا واط </a:t>
            </a:r>
          </a:p>
        </p:txBody>
      </p:sp>
    </p:spTree>
    <p:extLst>
      <p:ext uri="{BB962C8B-B14F-4D97-AF65-F5344CB8AC3E}">
        <p14:creationId xmlns="" xmlns:p14="http://schemas.microsoft.com/office/powerpoint/2010/main" val="23979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961" y="718373"/>
            <a:ext cx="6727371" cy="6523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71697" y="813704"/>
            <a:ext cx="4483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dirty="0" smtClean="0"/>
              <a:t>المخطط العام للبرنامج 2015-2030</a:t>
            </a:r>
            <a:endParaRPr lang="ar-DZ" sz="2400" dirty="0"/>
          </a:p>
        </p:txBody>
      </p:sp>
      <p:grpSp>
        <p:nvGrpSpPr>
          <p:cNvPr id="25" name="Groupe 24"/>
          <p:cNvGrpSpPr/>
          <p:nvPr/>
        </p:nvGrpSpPr>
        <p:grpSpPr>
          <a:xfrm>
            <a:off x="645490" y="1709530"/>
            <a:ext cx="10446580" cy="4293705"/>
            <a:chOff x="645490" y="1632424"/>
            <a:chExt cx="10446580" cy="4370811"/>
          </a:xfrm>
        </p:grpSpPr>
        <p:grpSp>
          <p:nvGrpSpPr>
            <p:cNvPr id="24" name="Groupe 23"/>
            <p:cNvGrpSpPr/>
            <p:nvPr/>
          </p:nvGrpSpPr>
          <p:grpSpPr>
            <a:xfrm>
              <a:off x="645490" y="1632424"/>
              <a:ext cx="10446580" cy="4370811"/>
              <a:chOff x="645490" y="1632424"/>
              <a:chExt cx="10446580" cy="4370811"/>
            </a:xfrm>
          </p:grpSpPr>
          <p:grpSp>
            <p:nvGrpSpPr>
              <p:cNvPr id="23" name="Groupe 22"/>
              <p:cNvGrpSpPr/>
              <p:nvPr/>
            </p:nvGrpSpPr>
            <p:grpSpPr>
              <a:xfrm>
                <a:off x="645490" y="1632424"/>
                <a:ext cx="10446580" cy="4370811"/>
                <a:chOff x="645490" y="1632424"/>
                <a:chExt cx="10446580" cy="4370811"/>
              </a:xfrm>
            </p:grpSpPr>
            <p:grpSp>
              <p:nvGrpSpPr>
                <p:cNvPr id="20" name="Groupe 19"/>
                <p:cNvGrpSpPr/>
                <p:nvPr/>
              </p:nvGrpSpPr>
              <p:grpSpPr>
                <a:xfrm>
                  <a:off x="645490" y="1632424"/>
                  <a:ext cx="10446580" cy="4370811"/>
                  <a:chOff x="645490" y="1632424"/>
                  <a:chExt cx="10446580" cy="4370811"/>
                </a:xfrm>
              </p:grpSpPr>
              <p:grpSp>
                <p:nvGrpSpPr>
                  <p:cNvPr id="19" name="Groupe 18"/>
                  <p:cNvGrpSpPr/>
                  <p:nvPr/>
                </p:nvGrpSpPr>
                <p:grpSpPr>
                  <a:xfrm>
                    <a:off x="645490" y="1632424"/>
                    <a:ext cx="10446580" cy="4370811"/>
                    <a:chOff x="645490" y="1632424"/>
                    <a:chExt cx="10446580" cy="4370811"/>
                  </a:xfrm>
                </p:grpSpPr>
                <p:grpSp>
                  <p:nvGrpSpPr>
                    <p:cNvPr id="18" name="Groupe 17"/>
                    <p:cNvGrpSpPr/>
                    <p:nvPr/>
                  </p:nvGrpSpPr>
                  <p:grpSpPr>
                    <a:xfrm>
                      <a:off x="645490" y="1632424"/>
                      <a:ext cx="10446580" cy="4370811"/>
                      <a:chOff x="645490" y="1632424"/>
                      <a:chExt cx="10446580" cy="4370811"/>
                    </a:xfrm>
                  </p:grpSpPr>
                  <p:graphicFrame>
                    <p:nvGraphicFramePr>
                      <p:cNvPr id="9" name="Diagramme 8"/>
                      <p:cNvGraphicFramePr/>
                      <p:nvPr>
                        <p:extLst>
                          <p:ext uri="{D42A27DB-BD31-4B8C-83A1-F6EECF244321}">
                            <p14:modId xmlns="" xmlns:p14="http://schemas.microsoft.com/office/powerpoint/2010/main" val="1207524143"/>
                          </p:ext>
                        </p:extLst>
                      </p:nvPr>
                    </p:nvGraphicFramePr>
                    <p:xfrm>
                      <a:off x="645490" y="1632424"/>
                      <a:ext cx="10446580" cy="4370811"/>
                    </p:xfrm>
                    <a:graphic>
                      <a:graphicData uri="http://schemas.openxmlformats.org/drawingml/2006/diagram">
                        <dgm:relIds xmlns:dgm="http://schemas.openxmlformats.org/drawingml/2006/diagram" xmlns:r="http://schemas.openxmlformats.org/officeDocument/2006/relationships" r:dm="rId3" r:lo="rId4" r:qs="rId5" r:cs="rId6"/>
                      </a:graphicData>
                    </a:graphic>
                  </p:graphicFrame>
                  <p:pic>
                    <p:nvPicPr>
                      <p:cNvPr id="11" name="Image 10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=""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8255" y="3292545"/>
                        <a:ext cx="1673641" cy="1571625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2" name="Image 11"/>
                    <p:cNvPicPr>
                      <a:picLocks noChangeAspect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r="39743"/>
                    <a:stretch/>
                  </p:blipFill>
                  <p:spPr>
                    <a:xfrm>
                      <a:off x="2707961" y="3292547"/>
                      <a:ext cx="1404000" cy="1571624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3" name="Image 12"/>
                  <p:cNvPicPr>
                    <a:picLocks noChangeAspect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408026" y="3292545"/>
                    <a:ext cx="1460754" cy="15716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l="21387" r="14841" b="12378"/>
                <a:stretch/>
              </p:blipFill>
              <p:spPr>
                <a:xfrm>
                  <a:off x="7864911" y="3292545"/>
                  <a:ext cx="1451368" cy="1571625"/>
                </a:xfrm>
                <a:prstGeom prst="rect">
                  <a:avLst/>
                </a:prstGeom>
              </p:spPr>
            </p:pic>
          </p:grpSp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9120" y="3292545"/>
                <a:ext cx="1548825" cy="1571625"/>
              </a:xfrm>
              <a:prstGeom prst="rect">
                <a:avLst/>
              </a:prstGeom>
            </p:spPr>
          </p:pic>
        </p:grp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6845" t="5269" r="24168" b="14512"/>
            <a:stretch/>
          </p:blipFill>
          <p:spPr>
            <a:xfrm>
              <a:off x="9543245" y="3292545"/>
              <a:ext cx="1456059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30740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186" y="5448853"/>
            <a:ext cx="8534400" cy="1727199"/>
          </a:xfrm>
        </p:spPr>
        <p:txBody>
          <a:bodyPr>
            <a:normAutofit/>
          </a:bodyPr>
          <a:lstStyle/>
          <a:p>
            <a:pPr algn="r"/>
            <a:r>
              <a:rPr lang="ar-DZ" sz="1800" dirty="0" smtClean="0"/>
              <a:t>انتاج الطاقات المتجددة سيصل:</a:t>
            </a:r>
            <a:br>
              <a:rPr lang="ar-DZ" sz="1800" dirty="0" smtClean="0"/>
            </a:br>
            <a:r>
              <a:rPr lang="ar-DZ" sz="1800" dirty="0" smtClean="0"/>
              <a:t>سنة 2020: 10 تيغا واط ساعة, أي %11 من الطاقة الكهربائية المنتجة</a:t>
            </a:r>
            <a:br>
              <a:rPr lang="ar-DZ" sz="1800" dirty="0" smtClean="0"/>
            </a:br>
            <a:r>
              <a:rPr lang="ar-DZ" sz="1800" dirty="0"/>
              <a:t>سنة </a:t>
            </a:r>
            <a:r>
              <a:rPr lang="ar-DZ" sz="1800" dirty="0" smtClean="0"/>
              <a:t>2030</a:t>
            </a:r>
            <a:r>
              <a:rPr lang="ar-DZ" sz="1800" dirty="0"/>
              <a:t>: </a:t>
            </a:r>
            <a:r>
              <a:rPr lang="ar-DZ" sz="1800" dirty="0" smtClean="0"/>
              <a:t>46 </a:t>
            </a:r>
            <a:r>
              <a:rPr lang="ar-DZ" sz="1800" dirty="0"/>
              <a:t>تيغا واط ساعة, أي </a:t>
            </a:r>
            <a:r>
              <a:rPr lang="ar-DZ" sz="1800" dirty="0" smtClean="0"/>
              <a:t>%27 </a:t>
            </a:r>
            <a:r>
              <a:rPr lang="ar-DZ" sz="1800" dirty="0"/>
              <a:t>من الطاقة الكهربائية المنتجة</a:t>
            </a:r>
            <a:r>
              <a:rPr lang="ar-DZ" sz="1800" dirty="0" smtClean="0"/>
              <a:t> </a:t>
            </a:r>
            <a:br>
              <a:rPr lang="ar-DZ" sz="1800" dirty="0" smtClean="0"/>
            </a:br>
            <a:r>
              <a:rPr lang="ar-DZ" sz="1800" dirty="0" smtClean="0"/>
              <a:t>  </a:t>
            </a:r>
            <a:endParaRPr lang="fr-FR" sz="1800" dirty="0"/>
          </a:p>
        </p:txBody>
      </p:sp>
      <p:pic>
        <p:nvPicPr>
          <p:cNvPr id="6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588" y="1382606"/>
            <a:ext cx="8512465" cy="4238525"/>
          </a:xfrm>
          <a:prstGeom prst="rect">
            <a:avLst/>
          </a:prstGeom>
        </p:spPr>
      </p:pic>
      <p:pic>
        <p:nvPicPr>
          <p:cNvPr id="7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492" y="546092"/>
            <a:ext cx="6727371" cy="6523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93977" y="641425"/>
            <a:ext cx="5602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dirty="0" smtClean="0"/>
              <a:t>نصيب الطاقات المتجددة في التطور الطاقوى</a:t>
            </a:r>
            <a:endParaRPr lang="fr-FR" sz="2400" dirty="0"/>
          </a:p>
        </p:txBody>
      </p:sp>
    </p:spTree>
    <p:extLst>
      <p:ext uri="{BB962C8B-B14F-4D97-AF65-F5344CB8AC3E}">
        <p14:creationId xmlns="" xmlns:p14="http://schemas.microsoft.com/office/powerpoint/2010/main" val="352809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6890" y="1196296"/>
            <a:ext cx="5955127" cy="1507067"/>
          </a:xfrm>
        </p:spPr>
        <p:txBody>
          <a:bodyPr/>
          <a:lstStyle/>
          <a:p>
            <a:pPr algn="ctr"/>
            <a:r>
              <a:rPr lang="ar-DZ" dirty="0" smtClean="0"/>
              <a:t>و شكرا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584" y="143070"/>
            <a:ext cx="3502391" cy="2366070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9" y="3163311"/>
            <a:ext cx="3496128" cy="22932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3157"/>
          <a:stretch/>
        </p:blipFill>
        <p:spPr>
          <a:xfrm>
            <a:off x="5305527" y="1829137"/>
            <a:ext cx="3648547" cy="216106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7" y="4284012"/>
            <a:ext cx="3243144" cy="23450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2923" y="238020"/>
            <a:ext cx="657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dirty="0" smtClean="0"/>
              <a:t>وزارة الطاقة : 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007358" y="221306"/>
            <a:ext cx="32726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http://www.energy.gov.dz</a:t>
            </a:r>
          </a:p>
        </p:txBody>
      </p:sp>
    </p:spTree>
    <p:extLst>
      <p:ext uri="{BB962C8B-B14F-4D97-AF65-F5344CB8AC3E}">
        <p14:creationId xmlns="" xmlns:p14="http://schemas.microsoft.com/office/powerpoint/2010/main" val="332275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/>
        </p:nvSpPr>
        <p:spPr>
          <a:xfrm>
            <a:off x="3327935" y="660527"/>
            <a:ext cx="4705165" cy="63921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528810" y="3259231"/>
            <a:ext cx="9088915" cy="4320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550843" y="3819610"/>
            <a:ext cx="9077899" cy="4320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572877" y="4379989"/>
            <a:ext cx="9067479" cy="4320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17793" y="2698852"/>
            <a:ext cx="9089513" cy="4320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517793" y="2138473"/>
            <a:ext cx="9100530" cy="4320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583895" y="4940368"/>
            <a:ext cx="9067480" cy="4320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561860" y="5500744"/>
            <a:ext cx="9056463" cy="432000"/>
          </a:xfrm>
          <a:prstGeom prst="roundRect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607" y="1773715"/>
            <a:ext cx="9232135" cy="4472847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قطاع </a:t>
            </a:r>
            <a:r>
              <a:rPr lang="ar-D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الكهرباء في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الجزائر</a:t>
            </a:r>
            <a:r>
              <a:rPr lang="fr-FR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</a:t>
            </a:r>
            <a:r>
              <a:rPr lang="ar-DZ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تمهيد </a:t>
            </a:r>
            <a:r>
              <a:rPr lang="fr-FR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الهيكلة</a:t>
            </a:r>
            <a:endParaRPr lang="ar-DZ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إنتاج الكهرباء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DZ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المنظومة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الكهربائية</a:t>
            </a:r>
            <a:r>
              <a:rPr lang="fr-FR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بعض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المعطيات</a:t>
            </a:r>
            <a:r>
              <a:rPr lang="ar-DZ" b="1" dirty="0" smtClean="0">
                <a:solidFill>
                  <a:schemeClr val="tx1"/>
                </a:solidFill>
                <a:latin typeface="Algerian"/>
                <a:ea typeface="Tahoma" panose="020B0604030504040204" pitchFamily="34" charset="0"/>
              </a:rPr>
              <a:t>,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الشبكات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الكهربائية</a:t>
            </a:r>
            <a:r>
              <a:rPr lang="ar-DZ" b="1" dirty="0" smtClean="0">
                <a:solidFill>
                  <a:schemeClr val="tx1"/>
                </a:solidFill>
                <a:latin typeface="Algerian"/>
                <a:ea typeface="Tahoma" panose="020B0604030504040204" pitchFamily="34" charset="0"/>
              </a:rPr>
              <a:t>,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الروابط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الإقليمية</a:t>
            </a:r>
            <a:endParaRPr lang="fr-FR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منحنيات الطلب على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الكهرباء</a:t>
            </a:r>
            <a:endParaRPr lang="fr-FR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lvl="0" algn="r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DZ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مراحل انجاز البرنامج الوطني للطاقات المتجددة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المخطط العام للبرنامج </a:t>
            </a: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2015-2030</a:t>
            </a:r>
            <a:endParaRPr lang="fr-FR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ar-DZ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نصيب الطاقات المتجددة في التطور الطاقوى</a:t>
            </a:r>
          </a:p>
        </p:txBody>
      </p:sp>
      <p:sp>
        <p:nvSpPr>
          <p:cNvPr id="7" name="Rectangle 6"/>
          <p:cNvSpPr/>
          <p:nvPr/>
        </p:nvSpPr>
        <p:spPr>
          <a:xfrm>
            <a:off x="4804696" y="815171"/>
            <a:ext cx="2081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مخطط </a:t>
            </a:r>
            <a:r>
              <a:rPr lang="ar-DZ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العرض</a:t>
            </a:r>
            <a:r>
              <a:rPr lang="ar-DZ" dirty="0"/>
              <a:t> </a:t>
            </a: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40433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2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1771" y="4452642"/>
            <a:ext cx="7946648" cy="1507067"/>
          </a:xfrm>
        </p:spPr>
        <p:txBody>
          <a:bodyPr/>
          <a:lstStyle/>
          <a:p>
            <a:pPr>
              <a:defRPr/>
            </a:pPr>
            <a:r>
              <a:rPr lang="ar-DZ" sz="3200" b="1" dirty="0"/>
              <a:t>الجــــــزائـــر</a:t>
            </a:r>
            <a:endParaRPr lang="fr-FR" dirty="0"/>
          </a:p>
        </p:txBody>
      </p:sp>
      <p:pic>
        <p:nvPicPr>
          <p:cNvPr id="15364" name="Picture 7" descr="fig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9254" y="957923"/>
            <a:ext cx="4011565" cy="3702050"/>
          </a:xfrm>
          <a:noFill/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5717755" y="3068638"/>
            <a:ext cx="466291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 b="1" dirty="0"/>
          </a:p>
          <a:p>
            <a:pPr algn="r" rtl="1" eaLnBrk="1" hangingPunct="1">
              <a:spcBef>
                <a:spcPct val="50000"/>
              </a:spcBef>
            </a:pPr>
            <a:r>
              <a:rPr lang="ar-DZ" altLang="fr-FR" sz="2800" b="1" dirty="0"/>
              <a:t>عدد السكان </a:t>
            </a:r>
            <a:r>
              <a:rPr lang="fr-FR" altLang="fr-FR" sz="2800" b="1" dirty="0"/>
              <a:t>:</a:t>
            </a:r>
            <a:r>
              <a:rPr lang="fr-FR" altLang="fr-FR" sz="2800" dirty="0"/>
              <a:t> </a:t>
            </a:r>
            <a:r>
              <a:rPr lang="fr-FR" altLang="fr-FR" sz="2800" dirty="0" smtClean="0"/>
              <a:t> </a:t>
            </a:r>
            <a:r>
              <a:rPr lang="ar-DZ" altLang="fr-FR" sz="2800" dirty="0" smtClean="0"/>
              <a:t> </a:t>
            </a:r>
            <a:r>
              <a:rPr lang="ar-DZ" altLang="fr-FR" sz="2800" b="1" dirty="0" smtClean="0"/>
              <a:t>41,32</a:t>
            </a:r>
            <a:r>
              <a:rPr lang="fr-FR" altLang="fr-FR" sz="2800" b="1" dirty="0" smtClean="0"/>
              <a:t> </a:t>
            </a:r>
            <a:r>
              <a:rPr lang="ar-DZ" sz="2800" b="1" dirty="0" smtClean="0"/>
              <a:t>مليون نسمة</a:t>
            </a:r>
            <a:r>
              <a:rPr lang="ar-DZ" sz="2800" dirty="0" smtClean="0"/>
              <a:t> </a:t>
            </a:r>
            <a:endParaRPr lang="fr-FR" altLang="fr-FR" sz="2800" b="1" dirty="0"/>
          </a:p>
          <a:p>
            <a:pPr algn="r" rtl="1" eaLnBrk="1" hangingPunct="1">
              <a:spcBef>
                <a:spcPct val="50000"/>
              </a:spcBef>
            </a:pPr>
            <a:r>
              <a:rPr lang="ar-DZ" altLang="fr-FR" sz="2800" b="1" dirty="0"/>
              <a:t>المساحة :</a:t>
            </a:r>
            <a:r>
              <a:rPr lang="en-GB" altLang="fr-FR" sz="2800" b="1" dirty="0"/>
              <a:t>2 381 741 </a:t>
            </a:r>
            <a:r>
              <a:rPr lang="ar-DZ" altLang="fr-FR" sz="2800" b="1" dirty="0"/>
              <a:t> </a:t>
            </a:r>
            <a:r>
              <a:rPr lang="ar-DZ" altLang="fr-FR" sz="2800" b="1" dirty="0" smtClean="0"/>
              <a:t>كم</a:t>
            </a:r>
            <a:r>
              <a:rPr lang="fr-FR" sz="2800" dirty="0" smtClean="0"/>
              <a:t> ²</a:t>
            </a:r>
            <a:endParaRPr lang="en-GB" altLang="fr-FR" sz="2800" b="1" dirty="0"/>
          </a:p>
          <a:p>
            <a:pPr algn="r" rtl="1" eaLnBrk="1" hangingPunct="1">
              <a:spcBef>
                <a:spcPct val="50000"/>
              </a:spcBef>
            </a:pPr>
            <a:r>
              <a:rPr lang="ar-DZ" altLang="fr-FR" sz="2800" b="1" dirty="0"/>
              <a:t>الحدود الأرضية: </a:t>
            </a:r>
            <a:r>
              <a:rPr lang="fr-FR" altLang="fr-FR" sz="2800" b="1" dirty="0"/>
              <a:t>6385 </a:t>
            </a:r>
            <a:r>
              <a:rPr lang="ar-DZ" altLang="fr-FR" sz="2800" b="1" dirty="0"/>
              <a:t> كم</a:t>
            </a:r>
            <a:endParaRPr lang="fr-FR" altLang="fr-FR" sz="2800" b="1" dirty="0"/>
          </a:p>
          <a:p>
            <a:pPr eaLnBrk="1" hangingPunct="1">
              <a:spcBef>
                <a:spcPct val="50000"/>
              </a:spcBef>
            </a:pPr>
            <a:endParaRPr lang="fr-FR" altLang="fr-FR" b="1" dirty="0"/>
          </a:p>
        </p:txBody>
      </p:sp>
      <p:pic>
        <p:nvPicPr>
          <p:cNvPr id="15366" name="Picture 6" descr="C:\WINDOWS\Bureau\flagdz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428750"/>
            <a:ext cx="1873250" cy="108108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671591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77065" y="187363"/>
            <a:ext cx="7318478" cy="1507067"/>
          </a:xfrm>
        </p:spPr>
        <p:txBody>
          <a:bodyPr/>
          <a:lstStyle/>
          <a:p>
            <a:pPr algn="ctr">
              <a:defRPr/>
            </a:pPr>
            <a:r>
              <a:rPr lang="ar-DZ" b="1" dirty="0"/>
              <a:t>الجــــــزائـــر</a:t>
            </a:r>
            <a:endParaRPr lang="fr-FR" dirty="0"/>
          </a:p>
        </p:txBody>
      </p:sp>
      <p:pic>
        <p:nvPicPr>
          <p:cNvPr id="16388" name="Espace réservé du contenu 3" descr="http://upload.wikimedia.org/wikipedia/commons/thumb/4/45/Les_Aiguades.jpg/220px-Les_Aiguades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4" y="1693863"/>
            <a:ext cx="3286125" cy="2095500"/>
          </a:xfrm>
        </p:spPr>
      </p:pic>
      <p:pic>
        <p:nvPicPr>
          <p:cNvPr id="16389" name="Espace réservé du contenu 3" descr="http://upload.wikimedia.org/wikipedia/commons/thumb/2/29/Baie_d%27Alger.jpg/770px-Baie_d%27Alger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32702" y="1792224"/>
            <a:ext cx="3114675" cy="199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5" descr="http://upload.wikimedia.org/wikipedia/commons/thumb/f/f4/Tadrart01.JPG/220px-Tadrart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4" y="4143375"/>
            <a:ext cx="328612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Image 6" descr="http://upload.wikimedia.org/wikipedia/commons/6/65/Kabylie-nei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6" y="4214813"/>
            <a:ext cx="30718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Image 7" descr="Fichier:Monument of the Martyrs 01 Algi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1928814"/>
            <a:ext cx="2019300" cy="401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91156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06170" y="1474938"/>
            <a:ext cx="10464255" cy="4636151"/>
          </a:xfrm>
        </p:spPr>
        <p:txBody>
          <a:bodyPr>
            <a:normAutofit/>
          </a:bodyPr>
          <a:lstStyle/>
          <a:p>
            <a:pPr marL="0" indent="0" algn="just" rtl="1">
              <a:buNone/>
              <a:tabLst>
                <a:tab pos="90488" algn="l"/>
              </a:tabLst>
            </a:pPr>
            <a:r>
              <a:rPr lang="ar-DZ" altLang="fr-FR" sz="1800" dirty="0" smtClean="0">
                <a:solidFill>
                  <a:schemeClr val="tx1"/>
                </a:solidFill>
              </a:rPr>
              <a:t>في إطار السياسة الطاقوية الوطنية، يهدف قطاع الطاقة في تزويد كل السكان بالطاقة الكهربائية، و ذلك في أحسن الظروف من حيث النوعية و استمرارية الخدمة، لاسيما في الأماكن المعزولة و البعيدة عن شبكات الكهرباء. </a:t>
            </a:r>
            <a:r>
              <a:rPr lang="ar-DZ" sz="1800" dirty="0" smtClean="0">
                <a:solidFill>
                  <a:schemeClr val="tx1"/>
                </a:solidFill>
              </a:rPr>
              <a:t>ولهذا </a:t>
            </a:r>
            <a:r>
              <a:rPr lang="ar-DZ" sz="1800" dirty="0">
                <a:solidFill>
                  <a:schemeClr val="tx1"/>
                </a:solidFill>
              </a:rPr>
              <a:t>تعتمد الجزائر منذ استقلالها في عام 1962 على تطوير هذا القطاع٬ لتحسين نوعية حياة المواطن والوضع الاقتصادي للبلاد</a:t>
            </a:r>
            <a:r>
              <a:rPr lang="ar-DZ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 rtl="1">
              <a:buNone/>
              <a:tabLst>
                <a:tab pos="90488" algn="l"/>
              </a:tabLst>
            </a:pPr>
            <a:endParaRPr lang="ar-DZ" sz="1800" dirty="0">
              <a:solidFill>
                <a:schemeClr val="tx1"/>
              </a:solidFill>
            </a:endParaRPr>
          </a:p>
          <a:p>
            <a:pPr marL="0" indent="0" algn="just" rtl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ar-DZ" sz="1800" dirty="0">
                <a:solidFill>
                  <a:schemeClr val="tx1"/>
                </a:solidFill>
              </a:rPr>
              <a:t>ويأخذ قطاع الكهرباء اليوم في الجزائر نصيبا وافرا من اهتمامات الحكومة، من خلال توفير </a:t>
            </a:r>
            <a:r>
              <a:rPr lang="ar-DZ" sz="1800" dirty="0" smtClean="0">
                <a:solidFill>
                  <a:schemeClr val="tx1"/>
                </a:solidFill>
              </a:rPr>
              <a:t>هذا المورد </a:t>
            </a:r>
            <a:r>
              <a:rPr lang="ar-DZ" sz="1800" dirty="0">
                <a:solidFill>
                  <a:schemeClr val="tx1"/>
                </a:solidFill>
              </a:rPr>
              <a:t>الحيوي للقطاع العائلي والقطاع الصناعي والخدمي والمرافق العامة. كما تسعى إلى التكييف الدائم بين العرض والطلب وهذا لمواجهة الطلب المتزايد على الكهرباء٬ فيسعى قطاع الكهرباء في الجزائر </a:t>
            </a:r>
            <a:r>
              <a:rPr lang="ar-DZ" sz="1800" dirty="0" smtClean="0">
                <a:solidFill>
                  <a:schemeClr val="tx1"/>
                </a:solidFill>
              </a:rPr>
              <a:t>إلى انجاز محطات التوليد فعالة بقدرات عالية، تعزيز و توسيع </a:t>
            </a:r>
            <a:r>
              <a:rPr lang="ar-DZ" sz="1800" dirty="0">
                <a:solidFill>
                  <a:schemeClr val="tx1"/>
                </a:solidFill>
              </a:rPr>
              <a:t>شبكات </a:t>
            </a:r>
            <a:r>
              <a:rPr lang="ar-DZ" sz="1800" dirty="0" smtClean="0">
                <a:solidFill>
                  <a:schemeClr val="tx1"/>
                </a:solidFill>
              </a:rPr>
              <a:t>نقل و توزيع </a:t>
            </a:r>
            <a:r>
              <a:rPr lang="ar-DZ" sz="1800" dirty="0">
                <a:solidFill>
                  <a:schemeClr val="tx1"/>
                </a:solidFill>
              </a:rPr>
              <a:t>الطاقة الكهربائية، </a:t>
            </a:r>
            <a:r>
              <a:rPr lang="ar-DZ" sz="1800" dirty="0" smtClean="0">
                <a:solidFill>
                  <a:schemeClr val="tx1"/>
                </a:solidFill>
              </a:rPr>
              <a:t>وكذا </a:t>
            </a:r>
            <a:r>
              <a:rPr lang="ar-DZ" sz="1800" dirty="0">
                <a:solidFill>
                  <a:schemeClr val="tx1"/>
                </a:solidFill>
              </a:rPr>
              <a:t>الحرص على انتهاج </a:t>
            </a:r>
            <a:r>
              <a:rPr lang="ar-DZ" sz="1800" dirty="0" smtClean="0">
                <a:solidFill>
                  <a:schemeClr val="tx1"/>
                </a:solidFill>
              </a:rPr>
              <a:t>سياسة </a:t>
            </a:r>
            <a:r>
              <a:rPr lang="ar-DZ" sz="1800" dirty="0" err="1" smtClean="0">
                <a:solidFill>
                  <a:schemeClr val="tx1"/>
                </a:solidFill>
              </a:rPr>
              <a:t>طاقوية</a:t>
            </a:r>
            <a:r>
              <a:rPr lang="ar-DZ" sz="1800" dirty="0" smtClean="0">
                <a:solidFill>
                  <a:schemeClr val="tx1"/>
                </a:solidFill>
              </a:rPr>
              <a:t> </a:t>
            </a:r>
            <a:r>
              <a:rPr lang="ar-DZ" sz="1800" dirty="0">
                <a:solidFill>
                  <a:schemeClr val="tx1"/>
                </a:solidFill>
              </a:rPr>
              <a:t>تهدف إلى </a:t>
            </a:r>
            <a:r>
              <a:rPr lang="ar-DZ" sz="1800" dirty="0" smtClean="0">
                <a:solidFill>
                  <a:schemeClr val="tx1"/>
                </a:solidFill>
              </a:rPr>
              <a:t> اطلاق ديناميكية </a:t>
            </a:r>
            <a:r>
              <a:rPr lang="ar-DZ" sz="1800" dirty="0">
                <a:solidFill>
                  <a:schemeClr val="tx1"/>
                </a:solidFill>
              </a:rPr>
              <a:t>الطاقة </a:t>
            </a:r>
            <a:r>
              <a:rPr lang="ar-DZ" sz="1800" dirty="0" smtClean="0">
                <a:solidFill>
                  <a:schemeClr val="tx1"/>
                </a:solidFill>
              </a:rPr>
              <a:t>الخض</a:t>
            </a:r>
            <a:r>
              <a:rPr lang="ar-DZ" sz="1800" dirty="0">
                <a:solidFill>
                  <a:schemeClr val="tx1"/>
                </a:solidFill>
              </a:rPr>
              <a:t>ر</a:t>
            </a:r>
            <a:r>
              <a:rPr lang="ar-DZ" sz="1800" dirty="0" smtClean="0">
                <a:solidFill>
                  <a:schemeClr val="tx1"/>
                </a:solidFill>
              </a:rPr>
              <a:t>اء من خلال تنويع مصادر الطاقة لاسيما الطاقات المتجددة و ترشيد </a:t>
            </a:r>
            <a:r>
              <a:rPr lang="ar-DZ" sz="1800" dirty="0">
                <a:solidFill>
                  <a:schemeClr val="tx1"/>
                </a:solidFill>
              </a:rPr>
              <a:t>استخدام الطاقة الكهربائية</a:t>
            </a:r>
            <a:r>
              <a:rPr lang="ar-DZ" sz="18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 rtl="1">
              <a:buNone/>
            </a:pPr>
            <a:endParaRPr lang="ar-DZ" sz="1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8011" y="652054"/>
            <a:ext cx="4282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قطاع </a:t>
            </a:r>
            <a:r>
              <a:rPr lang="ar-D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 في </a:t>
            </a:r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الجزائر: تمهيد </a:t>
            </a:r>
            <a:endParaRPr lang="ar-D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3257305" y="563277"/>
            <a:ext cx="4705165" cy="63921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322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0146" y="1614880"/>
            <a:ext cx="9300755" cy="4885508"/>
          </a:xfrm>
        </p:spPr>
        <p:txBody>
          <a:bodyPr>
            <a:noAutofit/>
          </a:bodyPr>
          <a:lstStyle/>
          <a:p>
            <a:pPr marL="0" indent="0" algn="justLow" rtl="1">
              <a:lnSpc>
                <a:spcPct val="120000"/>
              </a:lnSpc>
              <a:spcBef>
                <a:spcPts val="300"/>
              </a:spcBef>
              <a:spcAft>
                <a:spcPts val="1200"/>
              </a:spcAft>
              <a:buNone/>
            </a:pPr>
            <a:r>
              <a:rPr lang="ar-DZ" sz="1800" dirty="0">
                <a:solidFill>
                  <a:schemeClr val="tx1"/>
                </a:solidFill>
              </a:rPr>
              <a:t>أما في مجال تطوير الطاقات المتجددة </a:t>
            </a:r>
            <a:r>
              <a:rPr lang="ar-DZ" sz="1800" dirty="0" smtClean="0">
                <a:solidFill>
                  <a:schemeClr val="tx1"/>
                </a:solidFill>
              </a:rPr>
              <a:t>فيهدف قطاع الطاقة إلى </a:t>
            </a:r>
            <a:r>
              <a:rPr lang="ar-DZ" sz="1800" dirty="0">
                <a:solidFill>
                  <a:schemeClr val="tx1"/>
                </a:solidFill>
              </a:rPr>
              <a:t>زيادة </a:t>
            </a:r>
            <a:r>
              <a:rPr lang="ar-DZ" sz="1800" dirty="0" smtClean="0">
                <a:solidFill>
                  <a:schemeClr val="tx1"/>
                </a:solidFill>
              </a:rPr>
              <a:t>نسبة الطاقات المتجددة في </a:t>
            </a:r>
            <a:r>
              <a:rPr lang="ar-DZ" sz="1800" dirty="0">
                <a:solidFill>
                  <a:schemeClr val="tx1"/>
                </a:solidFill>
              </a:rPr>
              <a:t>الطاقة </a:t>
            </a:r>
            <a:r>
              <a:rPr lang="ar-DZ" sz="1800" dirty="0" smtClean="0">
                <a:solidFill>
                  <a:schemeClr val="tx1"/>
                </a:solidFill>
              </a:rPr>
              <a:t>المولدة الاجمالية، حيث أن </a:t>
            </a:r>
            <a:r>
              <a:rPr lang="ar-DZ" sz="1800" dirty="0">
                <a:solidFill>
                  <a:schemeClr val="tx1"/>
                </a:solidFill>
              </a:rPr>
              <a:t>نسبة </a:t>
            </a:r>
            <a:r>
              <a:rPr lang="ar-DZ" sz="1800" dirty="0" smtClean="0">
                <a:solidFill>
                  <a:schemeClr val="tx1"/>
                </a:solidFill>
              </a:rPr>
              <a:t>الطاقات </a:t>
            </a:r>
            <a:r>
              <a:rPr lang="ar-DZ" sz="1800" dirty="0">
                <a:solidFill>
                  <a:schemeClr val="tx1"/>
                </a:solidFill>
              </a:rPr>
              <a:t>المتجددة في  </a:t>
            </a:r>
            <a:r>
              <a:rPr lang="ar-DZ" sz="1800" dirty="0" smtClean="0">
                <a:solidFill>
                  <a:schemeClr val="tx1"/>
                </a:solidFill>
              </a:rPr>
              <a:t>القدرة المركبة للإنتاج قد بلغت نهاية </a:t>
            </a:r>
            <a:r>
              <a:rPr lang="ar-DZ" sz="1800" dirty="0">
                <a:solidFill>
                  <a:schemeClr val="tx1"/>
                </a:solidFill>
              </a:rPr>
              <a:t>2017 </a:t>
            </a:r>
            <a:r>
              <a:rPr lang="ar-DZ" sz="1800" dirty="0" smtClean="0">
                <a:solidFill>
                  <a:schemeClr val="tx1"/>
                </a:solidFill>
              </a:rPr>
              <a:t>% 4 (% 25  منها مائية و </a:t>
            </a:r>
            <a:r>
              <a:rPr lang="ar-DZ" sz="1800" dirty="0">
                <a:solidFill>
                  <a:schemeClr val="tx1"/>
                </a:solidFill>
              </a:rPr>
              <a:t>% 75 تعود </a:t>
            </a:r>
            <a:r>
              <a:rPr lang="ar-DZ" sz="1800" dirty="0" smtClean="0">
                <a:solidFill>
                  <a:schemeClr val="tx1"/>
                </a:solidFill>
              </a:rPr>
              <a:t>ل</a:t>
            </a:r>
            <a:r>
              <a:rPr lang="ar-DZ" sz="1800" dirty="0">
                <a:solidFill>
                  <a:schemeClr val="tx1"/>
                </a:solidFill>
              </a:rPr>
              <a:t>ل</a:t>
            </a:r>
            <a:r>
              <a:rPr lang="ar-DZ" sz="1800" dirty="0" smtClean="0">
                <a:solidFill>
                  <a:schemeClr val="tx1"/>
                </a:solidFill>
              </a:rPr>
              <a:t>طاقة الشمسية).</a:t>
            </a:r>
            <a:endParaRPr lang="ar-DZ" sz="1800" dirty="0" smtClean="0">
              <a:solidFill>
                <a:prstClr val="white"/>
              </a:solidFill>
            </a:endParaRPr>
          </a:p>
          <a:p>
            <a:pPr marL="0" lvl="0" indent="0" algn="just" rtl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prstClr val="white"/>
              </a:buClr>
              <a:buNone/>
            </a:pPr>
            <a:r>
              <a:rPr lang="ar-DZ" sz="1800" dirty="0" smtClean="0">
                <a:solidFill>
                  <a:prstClr val="white"/>
                </a:solidFill>
              </a:rPr>
              <a:t>و قد شهد </a:t>
            </a:r>
            <a:r>
              <a:rPr lang="ar-DZ" sz="1800" dirty="0">
                <a:solidFill>
                  <a:prstClr val="white"/>
                </a:solidFill>
              </a:rPr>
              <a:t>قطاع الكهرباء في </a:t>
            </a:r>
            <a:r>
              <a:rPr lang="ar-DZ" sz="1800" dirty="0" smtClean="0">
                <a:solidFill>
                  <a:prstClr val="white"/>
                </a:solidFill>
              </a:rPr>
              <a:t>الجزائر منذ صدور </a:t>
            </a:r>
            <a:r>
              <a:rPr lang="ar-DZ" sz="1800" dirty="0">
                <a:solidFill>
                  <a:prstClr val="white"/>
                </a:solidFill>
              </a:rPr>
              <a:t>القانون </a:t>
            </a:r>
            <a:r>
              <a:rPr lang="ar-DZ" sz="1800" dirty="0" smtClean="0">
                <a:solidFill>
                  <a:prstClr val="white"/>
                </a:solidFill>
              </a:rPr>
              <a:t>رقم </a:t>
            </a:r>
            <a:r>
              <a:rPr lang="ar-DZ" sz="1800" dirty="0">
                <a:solidFill>
                  <a:prstClr val="white"/>
                </a:solidFill>
              </a:rPr>
              <a:t>02-01 بتاريخ 5 فبراير 2002 </a:t>
            </a:r>
            <a:r>
              <a:rPr lang="ar-DZ" sz="1800" dirty="0" smtClean="0">
                <a:solidFill>
                  <a:prstClr val="white"/>
                </a:solidFill>
              </a:rPr>
              <a:t>و المتعلق </a:t>
            </a:r>
            <a:r>
              <a:rPr lang="ar-DZ" sz="1800" dirty="0">
                <a:solidFill>
                  <a:prstClr val="white"/>
                </a:solidFill>
              </a:rPr>
              <a:t>بالكهرباء وتوزيع الغاز </a:t>
            </a:r>
            <a:r>
              <a:rPr lang="ar-DZ" sz="1800" dirty="0" smtClean="0">
                <a:solidFill>
                  <a:prstClr val="white"/>
                </a:solidFill>
              </a:rPr>
              <a:t>بواسطة القنوات، </a:t>
            </a:r>
            <a:r>
              <a:rPr lang="ar-DZ" sz="1800" dirty="0">
                <a:solidFill>
                  <a:prstClr val="white"/>
                </a:solidFill>
              </a:rPr>
              <a:t>تغيرات في هيكلته وهذا لإعادة تنظيم القطاع وفتح سوق الكهرباء للمنافسة٬ </a:t>
            </a:r>
            <a:r>
              <a:rPr lang="ar-DZ" sz="1800" dirty="0" smtClean="0">
                <a:solidFill>
                  <a:prstClr val="white"/>
                </a:solidFill>
              </a:rPr>
              <a:t>كما تم انشاء لجنة ضبط  </a:t>
            </a:r>
            <a:r>
              <a:rPr lang="ar-DZ" sz="1800" dirty="0">
                <a:solidFill>
                  <a:prstClr val="white"/>
                </a:solidFill>
              </a:rPr>
              <a:t>الكهرباء </a:t>
            </a:r>
            <a:r>
              <a:rPr lang="ar-DZ" sz="1800" dirty="0" smtClean="0">
                <a:solidFill>
                  <a:prstClr val="white"/>
                </a:solidFill>
              </a:rPr>
              <a:t>والغاز و أوليت لها مهمة ضمان السير التنافسي و الشفاف لسوق الكهرباء.</a:t>
            </a:r>
            <a:endParaRPr lang="ar-DZ" sz="1800" dirty="0">
              <a:solidFill>
                <a:prstClr val="white"/>
              </a:solidFill>
            </a:endParaRPr>
          </a:p>
          <a:p>
            <a:pPr marL="0" lvl="0" indent="0" algn="just" rtl="1">
              <a:buClr>
                <a:prstClr val="white"/>
              </a:buClr>
              <a:buNone/>
            </a:pPr>
            <a:r>
              <a:rPr lang="ar-DZ" sz="1800" dirty="0">
                <a:solidFill>
                  <a:prstClr val="white"/>
                </a:solidFill>
              </a:rPr>
              <a:t>ونتيجة لهذه </a:t>
            </a:r>
            <a:r>
              <a:rPr lang="ar-DZ" sz="1800" dirty="0" smtClean="0">
                <a:solidFill>
                  <a:prstClr val="white"/>
                </a:solidFill>
              </a:rPr>
              <a:t>الهيكلة </a:t>
            </a:r>
            <a:r>
              <a:rPr lang="ar-DZ" sz="1800" dirty="0">
                <a:solidFill>
                  <a:prstClr val="white"/>
                </a:solidFill>
              </a:rPr>
              <a:t>فقد </a:t>
            </a:r>
            <a:r>
              <a:rPr lang="ar-DZ" sz="1800" dirty="0" smtClean="0">
                <a:solidFill>
                  <a:prstClr val="white"/>
                </a:solidFill>
              </a:rPr>
              <a:t>انتقلنا من نظام كهربائي متكامل إلى نظام كهربائي منقسم على حسب </a:t>
            </a:r>
            <a:r>
              <a:rPr lang="ar-DZ" sz="1800" dirty="0">
                <a:solidFill>
                  <a:prstClr val="white"/>
                </a:solidFill>
              </a:rPr>
              <a:t>النشاط الى ثلاث مجموعات مفصلة وهي</a:t>
            </a:r>
            <a:r>
              <a:rPr lang="ar-DZ" sz="1800" dirty="0" smtClean="0">
                <a:solidFill>
                  <a:prstClr val="white"/>
                </a:solidFill>
              </a:rPr>
              <a:t>:</a:t>
            </a:r>
            <a:endParaRPr lang="ar-DZ" sz="1800" dirty="0">
              <a:solidFill>
                <a:prstClr val="white"/>
              </a:solidFill>
            </a:endParaRPr>
          </a:p>
          <a:p>
            <a:pPr lvl="0" algn="just" rtl="1">
              <a:buClr>
                <a:prstClr val="white"/>
              </a:buClr>
              <a:buSzPct val="100000"/>
              <a:buFont typeface="Wingdings" panose="05000000000000000000" pitchFamily="2" charset="2"/>
              <a:buChar char="q"/>
            </a:pPr>
            <a:r>
              <a:rPr lang="ar-DZ" sz="1800" dirty="0">
                <a:solidFill>
                  <a:prstClr val="white"/>
                </a:solidFill>
              </a:rPr>
              <a:t>	نشاط التوليد</a:t>
            </a:r>
          </a:p>
          <a:p>
            <a:pPr lvl="0" algn="just" rtl="1">
              <a:buClr>
                <a:prstClr val="white"/>
              </a:buClr>
              <a:buSzPct val="100000"/>
              <a:buFont typeface="Wingdings" panose="05000000000000000000" pitchFamily="2" charset="2"/>
              <a:buChar char="q"/>
            </a:pPr>
            <a:r>
              <a:rPr lang="ar-DZ" sz="1800" dirty="0">
                <a:solidFill>
                  <a:prstClr val="white"/>
                </a:solidFill>
              </a:rPr>
              <a:t>	نشاط النقل</a:t>
            </a:r>
          </a:p>
          <a:p>
            <a:pPr lvl="0" algn="just" rtl="1">
              <a:buClr>
                <a:prstClr val="white"/>
              </a:buClr>
              <a:buSzPct val="100000"/>
              <a:buFont typeface="Wingdings" panose="05000000000000000000" pitchFamily="2" charset="2"/>
              <a:buChar char="q"/>
            </a:pPr>
            <a:r>
              <a:rPr lang="ar-DZ" sz="1800" dirty="0">
                <a:solidFill>
                  <a:prstClr val="white"/>
                </a:solidFill>
              </a:rPr>
              <a:t>	نشاط </a:t>
            </a:r>
            <a:r>
              <a:rPr lang="ar-DZ" sz="1800" dirty="0" smtClean="0">
                <a:solidFill>
                  <a:prstClr val="white"/>
                </a:solidFill>
              </a:rPr>
              <a:t>التوزيع</a:t>
            </a:r>
            <a:endParaRPr lang="fr-FR" sz="18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3209960" y="563278"/>
            <a:ext cx="4705165" cy="63921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390320" y="652054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قطاع </a:t>
            </a:r>
            <a:r>
              <a:rPr lang="ar-D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الكهرباء في </a:t>
            </a:r>
            <a:r>
              <a:rPr lang="ar-DZ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الجزائر: تمهيد</a:t>
            </a:r>
            <a:endParaRPr lang="ar-DZ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66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e 55"/>
          <p:cNvGrpSpPr/>
          <p:nvPr/>
        </p:nvGrpSpPr>
        <p:grpSpPr>
          <a:xfrm>
            <a:off x="3924710" y="1190625"/>
            <a:ext cx="6878228" cy="4868652"/>
            <a:chOff x="3924710" y="1190625"/>
            <a:chExt cx="6878228" cy="4868652"/>
          </a:xfrm>
        </p:grpSpPr>
        <p:sp>
          <p:nvSpPr>
            <p:cNvPr id="5128" name="AutoShape 7"/>
            <p:cNvSpPr>
              <a:spLocks noChangeArrowheads="1"/>
            </p:cNvSpPr>
            <p:nvPr/>
          </p:nvSpPr>
          <p:spPr bwMode="auto">
            <a:xfrm>
              <a:off x="3924710" y="1190625"/>
              <a:ext cx="6878228" cy="4868652"/>
            </a:xfrm>
            <a:prstGeom prst="flowChartAlternateProcess">
              <a:avLst/>
            </a:prstGeom>
            <a:solidFill>
              <a:srgbClr val="EBD3D1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BBE0E3">
                      <a:alpha val="3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lnSpc>
                  <a:spcPts val="1400"/>
                </a:lnSpc>
              </a:pPr>
              <a:endParaRPr lang="es-ES_tradnl" altLang="fr-FR" sz="1200" b="1" dirty="0">
                <a:solidFill>
                  <a:srgbClr val="00456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59" name="Oval 3"/>
            <p:cNvSpPr>
              <a:spLocks noChangeArrowheads="1"/>
            </p:cNvSpPr>
            <p:nvPr/>
          </p:nvSpPr>
          <p:spPr bwMode="auto">
            <a:xfrm>
              <a:off x="4525963" y="2789238"/>
              <a:ext cx="5607050" cy="844550"/>
            </a:xfrm>
            <a:prstGeom prst="ellipse">
              <a:avLst/>
            </a:prstGeom>
            <a:solidFill>
              <a:srgbClr val="9DA7C5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9DA7C5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60" name="AutoShape 4"/>
            <p:cNvSpPr>
              <a:spLocks noChangeArrowheads="1"/>
            </p:cNvSpPr>
            <p:nvPr/>
          </p:nvSpPr>
          <p:spPr bwMode="auto">
            <a:xfrm>
              <a:off x="4460876" y="1755776"/>
              <a:ext cx="5680075" cy="3306763"/>
            </a:xfrm>
            <a:prstGeom prst="roundRect">
              <a:avLst>
                <a:gd name="adj" fmla="val 16667"/>
              </a:avLst>
            </a:prstGeom>
            <a:solidFill>
              <a:srgbClr val="D2EAEC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61" name="Oval 5"/>
            <p:cNvSpPr>
              <a:spLocks noChangeArrowheads="1"/>
            </p:cNvSpPr>
            <p:nvPr/>
          </p:nvSpPr>
          <p:spPr bwMode="auto">
            <a:xfrm>
              <a:off x="4495800" y="2549525"/>
              <a:ext cx="5607050" cy="844550"/>
            </a:xfrm>
            <a:prstGeom prst="ellipse">
              <a:avLst/>
            </a:prstGeom>
            <a:solidFill>
              <a:srgbClr val="EDE6DB">
                <a:alpha val="47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9DA7C5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6119814" y="2009775"/>
              <a:ext cx="226025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ES_tradnl" altLang="fr-FR" sz="1200">
                  <a:solidFill>
                    <a:srgbClr val="000066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5134" name="AutoShape 13"/>
            <p:cNvSpPr>
              <a:spLocks noChangeArrowheads="1"/>
            </p:cNvSpPr>
            <p:nvPr/>
          </p:nvSpPr>
          <p:spPr bwMode="auto">
            <a:xfrm rot="16200000" flipH="1" flipV="1">
              <a:off x="5143501" y="4627563"/>
              <a:ext cx="219075" cy="1219200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rgbClr val="C5DE87"/>
            </a:solidFill>
            <a:ln w="3175" algn="ctr">
              <a:solidFill>
                <a:srgbClr val="C5DE87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rot="10800000" vert="eaVert" wrap="none"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lnSpc>
                  <a:spcPct val="97000"/>
                </a:lnSpc>
                <a:spcBef>
                  <a:spcPct val="50000"/>
                </a:spcBef>
              </a:pPr>
              <a:endParaRPr lang="es-ES_tradnl" altLang="fr-FR" sz="1200" b="1">
                <a:solidFill>
                  <a:srgbClr val="004563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5" name="AutoShape 14"/>
            <p:cNvSpPr>
              <a:spLocks noChangeArrowheads="1"/>
            </p:cNvSpPr>
            <p:nvPr/>
          </p:nvSpPr>
          <p:spPr bwMode="auto">
            <a:xfrm>
              <a:off x="4670426" y="5363245"/>
              <a:ext cx="1165225" cy="641350"/>
            </a:xfrm>
            <a:prstGeom prst="roundRect">
              <a:avLst>
                <a:gd name="adj" fmla="val 16630"/>
              </a:avLst>
            </a:prstGeom>
            <a:solidFill>
              <a:srgbClr val="7EC5C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Clr>
                  <a:srgbClr val="B80000"/>
                </a:buClr>
                <a:buSzPct val="60000"/>
              </a:pPr>
              <a:r>
                <a:rPr lang="ar-DZ" altLang="fr-FR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المستهلك النهائي</a:t>
              </a:r>
            </a:p>
            <a:p>
              <a:pPr>
                <a:spcAft>
                  <a:spcPts val="1000"/>
                </a:spcAft>
                <a:buClr>
                  <a:srgbClr val="B80000"/>
                </a:buClr>
                <a:buSzPct val="60000"/>
              </a:pPr>
              <a:r>
                <a:rPr lang="ar-DZ" altLang="fr-FR" sz="12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تسعيرة الزبون </a:t>
              </a:r>
            </a:p>
          </p:txBody>
        </p:sp>
        <p:sp>
          <p:nvSpPr>
            <p:cNvPr id="5141" name="AutoShape 22"/>
            <p:cNvSpPr>
              <a:spLocks noChangeArrowheads="1"/>
            </p:cNvSpPr>
            <p:nvPr/>
          </p:nvSpPr>
          <p:spPr bwMode="auto">
            <a:xfrm>
              <a:off x="6069013" y="1243013"/>
              <a:ext cx="3028950" cy="412750"/>
            </a:xfrm>
            <a:prstGeom prst="roundRect">
              <a:avLst>
                <a:gd name="adj" fmla="val 1663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D9665D"/>
                  </a:solidFill>
                </a14:hiddenFill>
              </a:ex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fr-FR" altLang="fr-FR" sz="16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6" name="AutoShape 27"/>
            <p:cNvSpPr>
              <a:spLocks noChangeArrowheads="1"/>
            </p:cNvSpPr>
            <p:nvPr/>
          </p:nvSpPr>
          <p:spPr bwMode="auto">
            <a:xfrm>
              <a:off x="5688014" y="3300413"/>
              <a:ext cx="1489075" cy="304800"/>
            </a:xfrm>
            <a:prstGeom prst="flowChartConnector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33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العروض</a:t>
              </a:r>
              <a:endParaRPr lang="fr-FR" altLang="fr-FR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7" name="AutoShape 28"/>
            <p:cNvSpPr>
              <a:spLocks noChangeArrowheads="1"/>
            </p:cNvSpPr>
            <p:nvPr/>
          </p:nvSpPr>
          <p:spPr bwMode="auto">
            <a:xfrm>
              <a:off x="7566026" y="3300413"/>
              <a:ext cx="1489075" cy="304800"/>
            </a:xfrm>
            <a:prstGeom prst="flowChartConnector">
              <a:avLst/>
            </a:prstGeom>
            <a:solidFill>
              <a:srgbClr val="DFD29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3366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4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العقود</a:t>
              </a:r>
              <a:endParaRPr lang="fr-FR" altLang="fr-FR" sz="14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285" name="Line 29"/>
            <p:cNvSpPr>
              <a:spLocks noChangeShapeType="1"/>
            </p:cNvSpPr>
            <p:nvPr/>
          </p:nvSpPr>
          <p:spPr bwMode="auto">
            <a:xfrm>
              <a:off x="5267325" y="2552701"/>
              <a:ext cx="865188" cy="746125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286" name="Line 30"/>
            <p:cNvSpPr>
              <a:spLocks noChangeShapeType="1"/>
            </p:cNvSpPr>
            <p:nvPr/>
          </p:nvSpPr>
          <p:spPr bwMode="auto">
            <a:xfrm flipH="1">
              <a:off x="6446839" y="2562226"/>
              <a:ext cx="212725" cy="727075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87" name="Line 31"/>
            <p:cNvSpPr>
              <a:spLocks noChangeShapeType="1"/>
            </p:cNvSpPr>
            <p:nvPr/>
          </p:nvSpPr>
          <p:spPr bwMode="auto">
            <a:xfrm flipH="1">
              <a:off x="6821488" y="2570164"/>
              <a:ext cx="1206500" cy="719137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88" name="Line 32"/>
            <p:cNvSpPr>
              <a:spLocks noChangeShapeType="1"/>
            </p:cNvSpPr>
            <p:nvPr/>
          </p:nvSpPr>
          <p:spPr bwMode="auto">
            <a:xfrm flipH="1">
              <a:off x="7104064" y="2570164"/>
              <a:ext cx="2255837" cy="782637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96289" name="Line 33"/>
            <p:cNvSpPr>
              <a:spLocks noChangeShapeType="1"/>
            </p:cNvSpPr>
            <p:nvPr/>
          </p:nvSpPr>
          <p:spPr bwMode="auto">
            <a:xfrm flipV="1">
              <a:off x="5349875" y="3600450"/>
              <a:ext cx="719138" cy="654050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0" name="Line 34"/>
            <p:cNvSpPr>
              <a:spLocks noChangeShapeType="1"/>
            </p:cNvSpPr>
            <p:nvPr/>
          </p:nvSpPr>
          <p:spPr bwMode="auto">
            <a:xfrm flipH="1" flipV="1">
              <a:off x="6362701" y="3636964"/>
              <a:ext cx="263525" cy="623887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1" name="Line 35"/>
            <p:cNvSpPr>
              <a:spLocks noChangeShapeType="1"/>
            </p:cNvSpPr>
            <p:nvPr/>
          </p:nvSpPr>
          <p:spPr bwMode="auto">
            <a:xfrm flipH="1" flipV="1">
              <a:off x="6750051" y="3635376"/>
              <a:ext cx="1260475" cy="625475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2" name="Line 36"/>
            <p:cNvSpPr>
              <a:spLocks noChangeShapeType="1"/>
            </p:cNvSpPr>
            <p:nvPr/>
          </p:nvSpPr>
          <p:spPr bwMode="auto">
            <a:xfrm flipH="1" flipV="1">
              <a:off x="7088981" y="3560416"/>
              <a:ext cx="2346325" cy="669925"/>
            </a:xfrm>
            <a:prstGeom prst="line">
              <a:avLst/>
            </a:prstGeom>
            <a:ln>
              <a:headEnd/>
              <a:tailEnd type="triangle" w="med" len="med"/>
            </a:ln>
            <a:extLst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3" name="Line 37"/>
            <p:cNvSpPr>
              <a:spLocks noChangeShapeType="1"/>
            </p:cNvSpPr>
            <p:nvPr/>
          </p:nvSpPr>
          <p:spPr bwMode="auto">
            <a:xfrm>
              <a:off x="5265738" y="2552701"/>
              <a:ext cx="2582862" cy="754063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4" name="Line 38"/>
            <p:cNvSpPr>
              <a:spLocks noChangeShapeType="1"/>
            </p:cNvSpPr>
            <p:nvPr/>
          </p:nvSpPr>
          <p:spPr bwMode="auto">
            <a:xfrm>
              <a:off x="6630989" y="2552700"/>
              <a:ext cx="1546225" cy="725488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5" name="Line 39"/>
            <p:cNvSpPr>
              <a:spLocks noChangeShapeType="1"/>
            </p:cNvSpPr>
            <p:nvPr/>
          </p:nvSpPr>
          <p:spPr bwMode="auto">
            <a:xfrm>
              <a:off x="8016876" y="2552700"/>
              <a:ext cx="396875" cy="725488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6" name="Line 40"/>
            <p:cNvSpPr>
              <a:spLocks noChangeShapeType="1"/>
            </p:cNvSpPr>
            <p:nvPr/>
          </p:nvSpPr>
          <p:spPr bwMode="auto">
            <a:xfrm flipH="1">
              <a:off x="8647114" y="2571750"/>
              <a:ext cx="727075" cy="725488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7" name="Line 41"/>
            <p:cNvSpPr>
              <a:spLocks noChangeShapeType="1"/>
            </p:cNvSpPr>
            <p:nvPr/>
          </p:nvSpPr>
          <p:spPr bwMode="auto">
            <a:xfrm flipH="1" flipV="1">
              <a:off x="8704264" y="3608388"/>
              <a:ext cx="668337" cy="652462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8" name="Line 42"/>
            <p:cNvSpPr>
              <a:spLocks noChangeShapeType="1"/>
            </p:cNvSpPr>
            <p:nvPr/>
          </p:nvSpPr>
          <p:spPr bwMode="auto">
            <a:xfrm flipV="1">
              <a:off x="7997825" y="3617914"/>
              <a:ext cx="458788" cy="636587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299" name="Line 43"/>
            <p:cNvSpPr>
              <a:spLocks noChangeShapeType="1"/>
            </p:cNvSpPr>
            <p:nvPr/>
          </p:nvSpPr>
          <p:spPr bwMode="auto">
            <a:xfrm flipV="1">
              <a:off x="6619876" y="3582020"/>
              <a:ext cx="1460500" cy="663575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6300" name="Line 44"/>
            <p:cNvSpPr>
              <a:spLocks noChangeShapeType="1"/>
            </p:cNvSpPr>
            <p:nvPr/>
          </p:nvSpPr>
          <p:spPr bwMode="auto">
            <a:xfrm flipV="1">
              <a:off x="5330157" y="3543654"/>
              <a:ext cx="2355850" cy="720725"/>
            </a:xfrm>
            <a:prstGeom prst="line">
              <a:avLst/>
            </a:prstGeom>
            <a:ln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64" name="AutoShape 45"/>
            <p:cNvSpPr>
              <a:spLocks noChangeArrowheads="1"/>
            </p:cNvSpPr>
            <p:nvPr/>
          </p:nvSpPr>
          <p:spPr bwMode="auto">
            <a:xfrm>
              <a:off x="4721226" y="4216400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موزع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5" name="AutoShape 46"/>
            <p:cNvSpPr>
              <a:spLocks noChangeArrowheads="1"/>
            </p:cNvSpPr>
            <p:nvPr/>
          </p:nvSpPr>
          <p:spPr bwMode="auto">
            <a:xfrm>
              <a:off x="6088064" y="4216400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وكيل تجاري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6" name="AutoShape 47"/>
            <p:cNvSpPr>
              <a:spLocks noChangeArrowheads="1"/>
            </p:cNvSpPr>
            <p:nvPr/>
          </p:nvSpPr>
          <p:spPr bwMode="auto">
            <a:xfrm>
              <a:off x="7454901" y="4216400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زبون مؤهل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7" name="AutoShape 48"/>
            <p:cNvSpPr>
              <a:spLocks noChangeArrowheads="1"/>
            </p:cNvSpPr>
            <p:nvPr/>
          </p:nvSpPr>
          <p:spPr bwMode="auto">
            <a:xfrm>
              <a:off x="8823326" y="4216400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تصدير خارجي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8" name="AutoShape 49"/>
            <p:cNvSpPr>
              <a:spLocks noChangeArrowheads="1"/>
            </p:cNvSpPr>
            <p:nvPr/>
          </p:nvSpPr>
          <p:spPr bwMode="auto">
            <a:xfrm>
              <a:off x="4721226" y="1803378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سونلغاز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69" name="AutoShape 50"/>
            <p:cNvSpPr>
              <a:spLocks noChangeArrowheads="1"/>
            </p:cNvSpPr>
            <p:nvPr/>
          </p:nvSpPr>
          <p:spPr bwMode="auto">
            <a:xfrm>
              <a:off x="6094211" y="1785937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IPP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70" name="AutoShape 51"/>
            <p:cNvSpPr>
              <a:spLocks noChangeArrowheads="1"/>
            </p:cNvSpPr>
            <p:nvPr/>
          </p:nvSpPr>
          <p:spPr bwMode="auto">
            <a:xfrm>
              <a:off x="7427913" y="1757960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استيراد</a:t>
              </a:r>
            </a:p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خارجي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71" name="AutoShape 52"/>
            <p:cNvSpPr>
              <a:spLocks noChangeArrowheads="1"/>
            </p:cNvSpPr>
            <p:nvPr/>
          </p:nvSpPr>
          <p:spPr bwMode="auto">
            <a:xfrm>
              <a:off x="8790263" y="1766890"/>
              <a:ext cx="1089025" cy="717550"/>
            </a:xfrm>
            <a:prstGeom prst="roundRect">
              <a:avLst>
                <a:gd name="adj" fmla="val 16630"/>
              </a:avLst>
            </a:prstGeom>
            <a:solidFill>
              <a:srgbClr val="D9665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ar-DZ" altLang="fr-FR" sz="1200" b="1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المنتجون الجدد</a:t>
              </a:r>
              <a:endParaRPr lang="fr-FR" altLang="fr-FR" sz="12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72" name="Rectangle 53"/>
            <p:cNvSpPr>
              <a:spLocks noChangeArrowheads="1"/>
            </p:cNvSpPr>
            <p:nvPr/>
          </p:nvSpPr>
          <p:spPr bwMode="auto">
            <a:xfrm>
              <a:off x="4130922" y="2830120"/>
              <a:ext cx="2673350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DZ" altLang="fr-FR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مسير المنظومة</a:t>
              </a:r>
              <a:r>
                <a:rPr lang="fr-FR" altLang="fr-FR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: </a:t>
              </a:r>
              <a:r>
                <a:rPr lang="fr-FR" altLang="fr-FR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OS</a:t>
              </a:r>
            </a:p>
          </p:txBody>
        </p:sp>
        <p:sp>
          <p:nvSpPr>
            <p:cNvPr id="5173" name="Rectangle 54"/>
            <p:cNvSpPr>
              <a:spLocks noChangeArrowheads="1"/>
            </p:cNvSpPr>
            <p:nvPr/>
          </p:nvSpPr>
          <p:spPr bwMode="auto">
            <a:xfrm>
              <a:off x="4256885" y="3052011"/>
              <a:ext cx="2673350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DZ" altLang="fr-FR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مسير السوق</a:t>
              </a:r>
              <a:r>
                <a:rPr lang="fr-FR" altLang="fr-FR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: </a:t>
              </a:r>
              <a:r>
                <a:rPr lang="fr-FR" altLang="fr-FR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OM</a:t>
              </a:r>
              <a:endParaRPr lang="fr-FR" altLang="fr-FR" sz="1200" dirty="0">
                <a:solidFill>
                  <a:srgbClr val="000066"/>
                </a:solidFill>
                <a:latin typeface="TrueOptima" pitchFamily="2" charset="0"/>
              </a:endParaRPr>
            </a:p>
          </p:txBody>
        </p:sp>
        <p:sp>
          <p:nvSpPr>
            <p:cNvPr id="5174" name="Rectangle 55"/>
            <p:cNvSpPr>
              <a:spLocks noChangeArrowheads="1"/>
            </p:cNvSpPr>
            <p:nvPr/>
          </p:nvSpPr>
          <p:spPr bwMode="auto">
            <a:xfrm>
              <a:off x="4164398" y="2626524"/>
              <a:ext cx="2673350" cy="274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ar-DZ" altLang="fr-FR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مسير شبكة النقل</a:t>
              </a:r>
              <a:r>
                <a:rPr lang="fr-FR" altLang="fr-FR" sz="1200" b="1" dirty="0" smtClean="0">
                  <a:solidFill>
                    <a:srgbClr val="000066"/>
                  </a:solidFill>
                  <a:latin typeface="Arial" panose="020B0604020202020204" pitchFamily="34" charset="0"/>
                </a:rPr>
                <a:t>: </a:t>
              </a:r>
              <a:r>
                <a:rPr lang="fr-FR" altLang="fr-FR" sz="1200" b="1" dirty="0">
                  <a:solidFill>
                    <a:srgbClr val="000066"/>
                  </a:solidFill>
                  <a:latin typeface="Arial" panose="020B0604020202020204" pitchFamily="34" charset="0"/>
                </a:rPr>
                <a:t>GRTE</a:t>
              </a:r>
            </a:p>
          </p:txBody>
        </p:sp>
        <p:sp>
          <p:nvSpPr>
            <p:cNvPr id="5175" name="AutoShape 56"/>
            <p:cNvSpPr>
              <a:spLocks noChangeArrowheads="1"/>
            </p:cNvSpPr>
            <p:nvPr/>
          </p:nvSpPr>
          <p:spPr bwMode="auto">
            <a:xfrm>
              <a:off x="9450388" y="3111944"/>
              <a:ext cx="536575" cy="552450"/>
            </a:xfrm>
            <a:prstGeom prst="roundRect">
              <a:avLst>
                <a:gd name="adj" fmla="val 1663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rgbClr val="C17A7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200" b="1">
                  <a:solidFill>
                    <a:schemeClr val="bg1"/>
                  </a:solidFill>
                  <a:latin typeface="Arial" panose="020B0604020202020204" pitchFamily="34" charset="0"/>
                </a:rPr>
                <a:t>CREG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345839" y="1222172"/>
              <a:ext cx="20460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DZ" sz="16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الهيكلة المستهدفة</a:t>
              </a:r>
              <a:r>
                <a:rPr lang="ar-DZ" dirty="0" smtClean="0"/>
                <a:t> </a:t>
              </a:r>
              <a:endParaRPr lang="fr-FR" dirty="0"/>
            </a:p>
          </p:txBody>
        </p:sp>
        <p:sp>
          <p:nvSpPr>
            <p:cNvPr id="96268" name="AutoShape 12"/>
            <p:cNvSpPr>
              <a:spLocks noChangeArrowheads="1"/>
            </p:cNvSpPr>
            <p:nvPr/>
          </p:nvSpPr>
          <p:spPr bwMode="auto">
            <a:xfrm>
              <a:off x="6670675" y="5097464"/>
              <a:ext cx="1214438" cy="333375"/>
            </a:xfrm>
            <a:prstGeom prst="curvedUpArrow">
              <a:avLst>
                <a:gd name="adj1" fmla="val 72857"/>
                <a:gd name="adj2" fmla="val 145714"/>
                <a:gd name="adj3" fmla="val 33333"/>
              </a:avLst>
            </a:prstGeom>
            <a:solidFill>
              <a:srgbClr val="C5DE87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>
                <a:defRPr/>
              </a:pPr>
              <a:endPara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12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011363" y="1190625"/>
            <a:ext cx="8159750" cy="4572000"/>
          </a:xfrm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88900" tIns="44450" rIns="88900" bIns="44450" rtlCol="0" anchor="ctr">
            <a:normAutofit/>
          </a:bodyPr>
          <a:lstStyle/>
          <a:p>
            <a:pPr marL="381000" indent="-381000" defTabSz="736600">
              <a:buNone/>
            </a:pPr>
            <a:r>
              <a:rPr lang="es-ES_tradnl" altLang="fr-FR" sz="2400" dirty="0"/>
              <a:t>	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3880243" y="128282"/>
            <a:ext cx="4705165" cy="76621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880243" y="234129"/>
            <a:ext cx="451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2400" dirty="0" smtClean="0"/>
              <a:t>قطاع الكهرباء في الجزائر: الهيكلة</a:t>
            </a:r>
            <a:endParaRPr lang="fr-FR" sz="2400" dirty="0"/>
          </a:p>
        </p:txBody>
      </p:sp>
      <p:grpSp>
        <p:nvGrpSpPr>
          <p:cNvPr id="59" name="Groupe 58"/>
          <p:cNvGrpSpPr/>
          <p:nvPr/>
        </p:nvGrpSpPr>
        <p:grpSpPr>
          <a:xfrm>
            <a:off x="704097" y="1146171"/>
            <a:ext cx="2774463" cy="4908550"/>
            <a:chOff x="704097" y="1146171"/>
            <a:chExt cx="2774463" cy="4908550"/>
          </a:xfrm>
        </p:grpSpPr>
        <p:sp>
          <p:nvSpPr>
            <p:cNvPr id="5127" name="AutoShape 6"/>
            <p:cNvSpPr>
              <a:spLocks noChangeArrowheads="1"/>
            </p:cNvSpPr>
            <p:nvPr/>
          </p:nvSpPr>
          <p:spPr bwMode="auto">
            <a:xfrm>
              <a:off x="704097" y="1146171"/>
              <a:ext cx="2774463" cy="4908550"/>
            </a:xfrm>
            <a:prstGeom prst="flowChartAlternateProcess">
              <a:avLst/>
            </a:prstGeom>
            <a:solidFill>
              <a:srgbClr val="C3C9DB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 algn="ctr">
                  <a:solidFill>
                    <a:srgbClr val="BBE0E3">
                      <a:alpha val="39999"/>
                    </a:srgb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796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 algn="ctr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lnSpc>
                  <a:spcPts val="1400"/>
                </a:lnSpc>
              </a:pPr>
              <a:endParaRPr lang="es-ES_tradnl" altLang="fr-FR" sz="1200" b="1">
                <a:solidFill>
                  <a:srgbClr val="004563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57" name="Groupe 56"/>
            <p:cNvGrpSpPr/>
            <p:nvPr/>
          </p:nvGrpSpPr>
          <p:grpSpPr>
            <a:xfrm>
              <a:off x="832919" y="1278673"/>
              <a:ext cx="2479582" cy="4713418"/>
              <a:chOff x="832919" y="1278673"/>
              <a:chExt cx="2479582" cy="4713418"/>
            </a:xfrm>
          </p:grpSpPr>
          <p:sp>
            <p:nvSpPr>
              <p:cNvPr id="96258" name="AutoShape 2"/>
              <p:cNvSpPr>
                <a:spLocks noChangeArrowheads="1"/>
              </p:cNvSpPr>
              <p:nvPr/>
            </p:nvSpPr>
            <p:spPr bwMode="auto">
              <a:xfrm>
                <a:off x="1096963" y="1793081"/>
                <a:ext cx="1876425" cy="3287713"/>
              </a:xfrm>
              <a:prstGeom prst="roundRect">
                <a:avLst>
                  <a:gd name="adj" fmla="val 16667"/>
                </a:avLst>
              </a:prstGeom>
              <a:solidFill>
                <a:srgbClr val="D9EDE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/>
              <a:p>
                <a:pPr algn="ctr">
                  <a:defRPr/>
                </a:pPr>
                <a:endParaRPr lang="fr-FR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36" name="AutoShape 15"/>
              <p:cNvSpPr>
                <a:spLocks noChangeArrowheads="1"/>
              </p:cNvSpPr>
              <p:nvPr/>
            </p:nvSpPr>
            <p:spPr bwMode="auto">
              <a:xfrm>
                <a:off x="1146568" y="2034786"/>
                <a:ext cx="1790700" cy="2603500"/>
              </a:xfrm>
              <a:prstGeom prst="roundRect">
                <a:avLst>
                  <a:gd name="adj" fmla="val 16630"/>
                </a:avLst>
              </a:prstGeom>
              <a:solidFill>
                <a:srgbClr val="D9665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C17A7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fr-FR" altLang="fr-FR" sz="12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endParaRPr lang="fr-FR" altLang="fr-FR" sz="12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5137" name="Group 16"/>
              <p:cNvGrpSpPr>
                <a:grpSpLocks/>
              </p:cNvGrpSpPr>
              <p:nvPr/>
            </p:nvGrpSpPr>
            <p:grpSpPr bwMode="auto">
              <a:xfrm>
                <a:off x="1252930" y="3049372"/>
                <a:ext cx="1577975" cy="917575"/>
                <a:chOff x="1314" y="1988"/>
                <a:chExt cx="994" cy="578"/>
              </a:xfrm>
            </p:grpSpPr>
            <p:sp>
              <p:nvSpPr>
                <p:cNvPr id="96273" name="Oval 17"/>
                <p:cNvSpPr>
                  <a:spLocks noChangeArrowheads="1"/>
                </p:cNvSpPr>
                <p:nvPr/>
              </p:nvSpPr>
              <p:spPr bwMode="auto">
                <a:xfrm>
                  <a:off x="1314" y="1988"/>
                  <a:ext cx="994" cy="578"/>
                </a:xfrm>
                <a:prstGeom prst="ellipse">
                  <a:avLst/>
                </a:prstGeom>
                <a:solidFill>
                  <a:srgbClr val="9DA7C5"/>
                </a:solidFill>
                <a:ln w="19050">
                  <a:solidFill>
                    <a:srgbClr val="9DA7C5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17961" dir="2700000" algn="ctr" rotWithShape="0">
                          <a:schemeClr val="tx1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>
                    <a:defRPr/>
                  </a:pPr>
                  <a:endParaRPr lang="fr-FR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77" name="Rectangle 18"/>
                <p:cNvSpPr>
                  <a:spLocks noChangeArrowheads="1"/>
                </p:cNvSpPr>
                <p:nvPr/>
              </p:nvSpPr>
              <p:spPr bwMode="auto">
                <a:xfrm>
                  <a:off x="1638" y="2082"/>
                  <a:ext cx="385" cy="4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571500" indent="-285750" defTabSz="7620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714500" indent="-228600" defTabSz="7620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286000" indent="-228600" defTabSz="7620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743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32004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657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4114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ar-DZ" altLang="fr-FR" sz="1400" b="1" dirty="0" smtClean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توليد</a:t>
                  </a:r>
                  <a:endParaRPr lang="fr-FR" altLang="fr-FR" sz="1400" b="1" dirty="0">
                    <a:solidFill>
                      <a:srgbClr val="000066"/>
                    </a:solidFill>
                    <a:latin typeface="Arial" panose="020B060402020202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ar-DZ" altLang="fr-FR" sz="1400" b="1" dirty="0" smtClean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نقل</a:t>
                  </a:r>
                  <a:endParaRPr lang="fr-FR" altLang="fr-FR" sz="1400" b="1" dirty="0">
                    <a:solidFill>
                      <a:srgbClr val="000066"/>
                    </a:solidFill>
                    <a:latin typeface="Arial" panose="020B0604020202020204" pitchFamily="34" charset="0"/>
                  </a:endParaRP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ar-DZ" altLang="fr-FR" sz="1400" b="1" dirty="0" smtClean="0">
                      <a:solidFill>
                        <a:srgbClr val="000066"/>
                      </a:solidFill>
                      <a:latin typeface="Arial" panose="020B0604020202020204" pitchFamily="34" charset="0"/>
                    </a:rPr>
                    <a:t>توزيع</a:t>
                  </a:r>
                  <a:endParaRPr lang="fr-FR" altLang="fr-FR" sz="1400" dirty="0">
                    <a:solidFill>
                      <a:srgbClr val="000066"/>
                    </a:solidFill>
                    <a:latin typeface="TrueOptima" pitchFamily="2" charset="0"/>
                  </a:endParaRPr>
                </a:p>
              </p:txBody>
            </p:sp>
          </p:grpSp>
          <p:sp>
            <p:nvSpPr>
              <p:cNvPr id="5139" name="AutoShape 20"/>
              <p:cNvSpPr>
                <a:spLocks noChangeArrowheads="1"/>
              </p:cNvSpPr>
              <p:nvPr/>
            </p:nvSpPr>
            <p:spPr bwMode="auto">
              <a:xfrm rot="16200000" flipH="1" flipV="1">
                <a:off x="1954673" y="4613719"/>
                <a:ext cx="219075" cy="1219200"/>
              </a:xfrm>
              <a:prstGeom prst="rightArrow">
                <a:avLst>
                  <a:gd name="adj1" fmla="val 50000"/>
                  <a:gd name="adj2" fmla="val 50005"/>
                </a:avLst>
              </a:prstGeom>
              <a:solidFill>
                <a:srgbClr val="C5DE87"/>
              </a:solidFill>
              <a:ln w="3175" algn="ctr">
                <a:solidFill>
                  <a:srgbClr val="C5DE87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rot="10800000" vert="eaVert" wrap="none" lIns="0" tIns="0" rIns="0" bIns="0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lnSpc>
                    <a:spcPct val="97000"/>
                  </a:lnSpc>
                  <a:spcBef>
                    <a:spcPct val="50000"/>
                  </a:spcBef>
                </a:pPr>
                <a:endParaRPr lang="es-ES_tradnl" altLang="fr-FR" sz="1200" b="1">
                  <a:solidFill>
                    <a:srgbClr val="004563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40" name="AutoShape 21"/>
              <p:cNvSpPr>
                <a:spLocks noChangeArrowheads="1"/>
              </p:cNvSpPr>
              <p:nvPr/>
            </p:nvSpPr>
            <p:spPr bwMode="auto">
              <a:xfrm>
                <a:off x="832919" y="1278673"/>
                <a:ext cx="2479582" cy="412750"/>
              </a:xfrm>
              <a:prstGeom prst="roundRect">
                <a:avLst>
                  <a:gd name="adj" fmla="val 1663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D9665D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9050">
                    <a:solidFill>
                      <a:srgbClr val="C17A7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ar-DZ" altLang="fr-FR" sz="1600" b="1" dirty="0" smtClean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الوضعية قبل 2002</a:t>
                </a:r>
                <a:endParaRPr lang="fr-FR" altLang="fr-FR" sz="1600" b="1" dirty="0">
                  <a:solidFill>
                    <a:schemeClr val="accent2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43" name="AutoShape 24"/>
              <p:cNvSpPr>
                <a:spLocks noChangeArrowheads="1"/>
              </p:cNvSpPr>
              <p:nvPr/>
            </p:nvSpPr>
            <p:spPr bwMode="auto">
              <a:xfrm>
                <a:off x="1274361" y="2043168"/>
                <a:ext cx="1504950" cy="920750"/>
              </a:xfrm>
              <a:prstGeom prst="roundRect">
                <a:avLst>
                  <a:gd name="adj" fmla="val 16630"/>
                </a:avLst>
              </a:prstGeom>
              <a:solidFill>
                <a:srgbClr val="D9665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C17A7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ar-DZ" alt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سونلغاز</a:t>
                </a:r>
                <a:endParaRPr lang="fr-FR" altLang="fr-FR" sz="12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ar-DZ" altLang="fr-FR" sz="1200" b="1" dirty="0" smtClean="0">
                    <a:solidFill>
                      <a:schemeClr val="bg1"/>
                    </a:solidFill>
                    <a:latin typeface="Arial" panose="020B0604020202020204" pitchFamily="34" charset="0"/>
                  </a:rPr>
                  <a:t>شركة الكهرباء</a:t>
                </a:r>
                <a:endParaRPr lang="fr-FR" altLang="fr-FR" sz="1200" b="1" dirty="0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AutoShape 14"/>
              <p:cNvSpPr>
                <a:spLocks noChangeArrowheads="1"/>
              </p:cNvSpPr>
              <p:nvPr/>
            </p:nvSpPr>
            <p:spPr bwMode="auto">
              <a:xfrm>
                <a:off x="1492613" y="5350741"/>
                <a:ext cx="1165225" cy="641350"/>
              </a:xfrm>
              <a:prstGeom prst="roundRect">
                <a:avLst>
                  <a:gd name="adj" fmla="val 16630"/>
                </a:avLst>
              </a:prstGeom>
              <a:solidFill>
                <a:srgbClr val="7EC5CA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>
                    <a:solidFill>
                      <a:srgbClr val="C17A7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7961" dir="2700000" algn="ctr" rotWithShape="0">
                        <a:schemeClr val="tx1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algn="ctr"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>
                  <a:buClr>
                    <a:srgbClr val="B80000"/>
                  </a:buClr>
                  <a:buSzPct val="60000"/>
                </a:pPr>
                <a:r>
                  <a:rPr lang="ar-DZ" alt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المستهلك النهائي</a:t>
                </a:r>
              </a:p>
              <a:p>
                <a:pPr>
                  <a:spcAft>
                    <a:spcPts val="1000"/>
                  </a:spcAft>
                  <a:buClr>
                    <a:srgbClr val="B80000"/>
                  </a:buClr>
                  <a:buSzPct val="60000"/>
                </a:pPr>
                <a:r>
                  <a:rPr lang="ar-DZ" altLang="fr-FR" sz="120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تسعيرة الزبون </a:t>
                </a:r>
              </a:p>
            </p:txBody>
          </p:sp>
        </p:grpSp>
      </p:grpSp>
      <p:sp>
        <p:nvSpPr>
          <p:cNvPr id="3" name="Flèche droite 2"/>
          <p:cNvSpPr/>
          <p:nvPr/>
        </p:nvSpPr>
        <p:spPr>
          <a:xfrm>
            <a:off x="3167880" y="3228425"/>
            <a:ext cx="1108812" cy="496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1435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8849" y="1777134"/>
            <a:ext cx="9150361" cy="147551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DZ" dirty="0">
                <a:solidFill>
                  <a:schemeClr val="tx1"/>
                </a:solidFill>
              </a:rPr>
              <a:t>تتكون </a:t>
            </a:r>
            <a:r>
              <a:rPr lang="ar-DZ" dirty="0" smtClean="0">
                <a:solidFill>
                  <a:schemeClr val="tx1"/>
                </a:solidFill>
              </a:rPr>
              <a:t>حظيرة </a:t>
            </a:r>
            <a:r>
              <a:rPr lang="ar-DZ" dirty="0">
                <a:solidFill>
                  <a:schemeClr val="tx1"/>
                </a:solidFill>
              </a:rPr>
              <a:t>الإنتاج الوطنية من محطات توليد الكهرباء لشركة الجزائرية لتوليد الكهرباء (فرع من مجمع سونلغاز) </a:t>
            </a:r>
            <a:r>
              <a:rPr lang="ar-DZ" dirty="0" smtClean="0">
                <a:solidFill>
                  <a:schemeClr val="tx1"/>
                </a:solidFill>
              </a:rPr>
              <a:t>و مؤسسات </a:t>
            </a:r>
            <a:r>
              <a:rPr lang="ar-DZ" dirty="0">
                <a:solidFill>
                  <a:schemeClr val="tx1"/>
                </a:solidFill>
              </a:rPr>
              <a:t>مشتركة مع مجمع سونلغاز</a:t>
            </a:r>
            <a:r>
              <a:rPr lang="ar-DZ" dirty="0" smtClean="0">
                <a:solidFill>
                  <a:schemeClr val="tx1"/>
                </a:solidFill>
              </a:rPr>
              <a:t>.</a:t>
            </a:r>
            <a:r>
              <a:rPr lang="ar-DZ" sz="2400" dirty="0" smtClean="0">
                <a:solidFill>
                  <a:schemeClr val="tx1"/>
                </a:solidFill>
              </a:rPr>
              <a:t> </a:t>
            </a:r>
            <a:endParaRPr lang="ar-DZ" sz="1800" u="sng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ar-DZ" sz="1800" u="sng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3312594" y="653749"/>
            <a:ext cx="4705165" cy="63921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881114" y="742525"/>
            <a:ext cx="184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dirty="0">
                <a:latin typeface="Tahoma" panose="020B0604030504040204" pitchFamily="34" charset="0"/>
                <a:ea typeface="Tahoma" panose="020B0604030504040204" pitchFamily="34" charset="0"/>
              </a:rPr>
              <a:t>إنتاج الكهرباء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939" y="2791480"/>
            <a:ext cx="6230652" cy="3292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35250" y="6250550"/>
            <a:ext cx="582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dirty="0"/>
              <a:t>تصنيف محطات التوليد من حيث نوعية الطاقة في سنة 2017</a:t>
            </a:r>
          </a:p>
        </p:txBody>
      </p:sp>
    </p:spTree>
    <p:extLst>
      <p:ext uri="{BB962C8B-B14F-4D97-AF65-F5344CB8AC3E}">
        <p14:creationId xmlns="" xmlns:p14="http://schemas.microsoft.com/office/powerpoint/2010/main" val="33188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258659" y="623050"/>
            <a:ext cx="4705165" cy="639218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72540" y="742600"/>
            <a:ext cx="2592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المنظومة الكهربائية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521731" y="5094513"/>
            <a:ext cx="4709746" cy="111034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ar-D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جهد خطوط النقل  يتراوح بين 60 و400 </a:t>
            </a:r>
            <a:r>
              <a:rPr lang="ar-DZ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كف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ar-D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جهد خطوط التوزيع  يتراوح بين </a:t>
            </a:r>
            <a:r>
              <a:rPr lang="ar-DZ" sz="1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5,5 </a:t>
            </a:r>
            <a:r>
              <a:rPr lang="ar-DZ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و30 كف</a:t>
            </a:r>
          </a:p>
          <a:p>
            <a:pPr marL="0" indent="0" algn="ctr">
              <a:spcAft>
                <a:spcPts val="0"/>
              </a:spcAft>
              <a:buNone/>
            </a:pPr>
            <a:endParaRPr lang="fr-FR" sz="16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6921429"/>
              </p:ext>
            </p:extLst>
          </p:nvPr>
        </p:nvGraphicFramePr>
        <p:xfrm>
          <a:off x="2895991" y="1959949"/>
          <a:ext cx="6335486" cy="243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821">
                  <a:extLst>
                    <a:ext uri="{9D8B030D-6E8A-4147-A177-3AD203B41FA5}">
                      <a16:colId xmlns="" xmlns:a16="http://schemas.microsoft.com/office/drawing/2014/main" val="2863401753"/>
                    </a:ext>
                  </a:extLst>
                </a:gridCol>
                <a:gridCol w="3389665">
                  <a:extLst>
                    <a:ext uri="{9D8B030D-6E8A-4147-A177-3AD203B41FA5}">
                      <a16:colId xmlns="" xmlns:a16="http://schemas.microsoft.com/office/drawing/2014/main" val="3533326964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1"/>
                          </a:solidFill>
                          <a:cs typeface="+mn-cs"/>
                        </a:rPr>
                        <a:t>2017</a:t>
                      </a:r>
                      <a:endParaRPr lang="fr-FR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dirty="0" smtClean="0">
                          <a:solidFill>
                            <a:schemeClr val="tx1"/>
                          </a:solidFill>
                          <a:cs typeface="+mn-cs"/>
                        </a:rPr>
                        <a:t>إعدادات</a:t>
                      </a:r>
                      <a:endParaRPr lang="fr-FR" sz="18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 anchor="ctr"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59051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1800" b="0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340 </a:t>
                      </a:r>
                      <a:r>
                        <a:rPr lang="ar-DZ" sz="1800" b="0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</a:t>
                      </a:r>
                      <a:r>
                        <a:rPr lang="fr-FR" sz="1800" b="0" kern="1200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DZ" sz="1800" b="0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b="0" kern="1200" baseline="0" dirty="0" smtClean="0">
                          <a:solidFill>
                            <a:schemeClr val="bg1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DZ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(ميغا واط)</a:t>
                      </a:r>
                      <a:endParaRPr kumimoji="0" lang="fr-FR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مجموع القدرة المركبة</a:t>
                      </a:r>
                      <a:endParaRPr lang="fr-FR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161829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(كلم)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cs typeface="+mn-cs"/>
                        </a:rPr>
                        <a:t> </a:t>
                      </a:r>
                      <a:r>
                        <a:rPr lang="fr-FR" b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29 233</a:t>
                      </a:r>
                      <a:endParaRPr lang="fr-FR" sz="1800" b="0" kern="1200" baseline="0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طول خطوط النقل</a:t>
                      </a:r>
                      <a:endParaRPr lang="fr-FR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524053057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>
                          <a:cs typeface="+mn-cs"/>
                        </a:rPr>
                        <a:t>996</a:t>
                      </a:r>
                      <a:r>
                        <a:rPr lang="ar-DZ" baseline="0" dirty="0" smtClean="0">
                          <a:cs typeface="+mn-cs"/>
                        </a:rPr>
                        <a:t> 328</a:t>
                      </a:r>
                      <a:r>
                        <a:rPr lang="fr-FR" dirty="0" smtClean="0">
                          <a:cs typeface="+mn-cs"/>
                        </a:rPr>
                        <a:t> </a:t>
                      </a:r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(كلم)</a:t>
                      </a:r>
                      <a:endParaRPr lang="fr-FR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طول خطوط التوزيع</a:t>
                      </a:r>
                      <a:endParaRPr lang="fr-FR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4763468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ar-DZ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99,8 </a:t>
                      </a:r>
                      <a:r>
                        <a:rPr lang="fr-FR" dirty="0" smtClean="0">
                          <a:solidFill>
                            <a:schemeClr val="bg1"/>
                          </a:solidFill>
                          <a:cs typeface="+mn-cs"/>
                        </a:rPr>
                        <a:t>  </a:t>
                      </a:r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  </a:t>
                      </a:r>
                      <a:endParaRPr lang="fr-FR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DZ" dirty="0" smtClean="0">
                          <a:solidFill>
                            <a:schemeClr val="bg1"/>
                          </a:solidFill>
                          <a:cs typeface="+mn-cs"/>
                        </a:rPr>
                        <a:t>نسبة </a:t>
                      </a:r>
                      <a:r>
                        <a:rPr lang="ar-D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الكهربة الوطنية</a:t>
                      </a:r>
                      <a:endParaRPr lang="fr-FR" dirty="0">
                        <a:solidFill>
                          <a:schemeClr val="bg1"/>
                        </a:solidFill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53326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157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3196</TotalTime>
  <Words>833</Words>
  <Application>Microsoft Office PowerPoint</Application>
  <PresentationFormat>Personnalisé</PresentationFormat>
  <Paragraphs>197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Secteur</vt:lpstr>
      <vt:lpstr>Diapositive 1</vt:lpstr>
      <vt:lpstr>Diapositive 2</vt:lpstr>
      <vt:lpstr>الجــــــزائـــر</vt:lpstr>
      <vt:lpstr>الجــــــزائـــر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انتاج الطاقات المتجددة سيصل: سنة 2020: 10 تيغا واط ساعة, أي %11 من الطاقة الكهربائية المنتجة سنة 2030: 46 تيغا واط ساعة, أي %27 من الطاقة الكهربائية المنتجة    </vt:lpstr>
      <vt:lpstr>و شكرا</vt:lpstr>
    </vt:vector>
  </TitlesOfParts>
  <Company>Sonatrach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Elberkennou Malika</dc:creator>
  <cp:lastModifiedBy>Packard Bell</cp:lastModifiedBy>
  <cp:revision>137</cp:revision>
  <dcterms:created xsi:type="dcterms:W3CDTF">2018-10-01T08:55:11Z</dcterms:created>
  <dcterms:modified xsi:type="dcterms:W3CDTF">2018-11-05T22:44:29Z</dcterms:modified>
</cp:coreProperties>
</file>